
<file path=[Content_Types].xml><?xml version="1.0" encoding="utf-8"?>
<Types xmlns="http://schemas.openxmlformats.org/package/2006/content-types"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media/image125.svg" ContentType="image/svg+xml"/>
  <Override PartName="/ppt/media/image127.svg" ContentType="image/svg+xml"/>
  <Override PartName="/ppt/media/image12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handoutMasterIdLst>
    <p:handoutMasterId r:id="rId57"/>
  </p:handoutMasterIdLst>
  <p:sldIdLst>
    <p:sldId id="361" r:id="rId3"/>
    <p:sldId id="11090109" r:id="rId4"/>
    <p:sldId id="258" r:id="rId5"/>
    <p:sldId id="11090189" r:id="rId6"/>
    <p:sldId id="11089998" r:id="rId7"/>
    <p:sldId id="11090110" r:id="rId9"/>
    <p:sldId id="11090111" r:id="rId10"/>
    <p:sldId id="281" r:id="rId11"/>
    <p:sldId id="11089982" r:id="rId12"/>
    <p:sldId id="279" r:id="rId13"/>
    <p:sldId id="11090102" r:id="rId14"/>
    <p:sldId id="11090117" r:id="rId15"/>
    <p:sldId id="11090003" r:id="rId16"/>
    <p:sldId id="11090104" r:id="rId17"/>
    <p:sldId id="11090145" r:id="rId18"/>
    <p:sldId id="11090118" r:id="rId19"/>
    <p:sldId id="11090147" r:id="rId20"/>
    <p:sldId id="11090190" r:id="rId21"/>
    <p:sldId id="11090191" r:id="rId22"/>
    <p:sldId id="11090235" r:id="rId23"/>
    <p:sldId id="11090236" r:id="rId24"/>
    <p:sldId id="11090237" r:id="rId25"/>
    <p:sldId id="11090238" r:id="rId26"/>
    <p:sldId id="11090239" r:id="rId27"/>
    <p:sldId id="11090240" r:id="rId28"/>
    <p:sldId id="11090241" r:id="rId29"/>
    <p:sldId id="11090242" r:id="rId30"/>
    <p:sldId id="11090243" r:id="rId31"/>
    <p:sldId id="11090244" r:id="rId32"/>
    <p:sldId id="11090245" r:id="rId33"/>
    <p:sldId id="11090246" r:id="rId34"/>
    <p:sldId id="11090192" r:id="rId35"/>
    <p:sldId id="11090193" r:id="rId36"/>
    <p:sldId id="11090106" r:id="rId37"/>
    <p:sldId id="11090194" r:id="rId38"/>
    <p:sldId id="11090195" r:id="rId39"/>
    <p:sldId id="11090213" r:id="rId40"/>
    <p:sldId id="11090214" r:id="rId41"/>
    <p:sldId id="11090215" r:id="rId42"/>
    <p:sldId id="11090216" r:id="rId43"/>
    <p:sldId id="11090217" r:id="rId44"/>
    <p:sldId id="11090218" r:id="rId45"/>
    <p:sldId id="11090226" r:id="rId46"/>
    <p:sldId id="11090247" r:id="rId47"/>
    <p:sldId id="11090248" r:id="rId48"/>
    <p:sldId id="11090107" r:id="rId49"/>
    <p:sldId id="11090219" r:id="rId50"/>
    <p:sldId id="11090220" r:id="rId51"/>
    <p:sldId id="11090113" r:id="rId52"/>
    <p:sldId id="11090224" r:id="rId53"/>
    <p:sldId id="11090227" r:id="rId54"/>
    <p:sldId id="11090223" r:id="rId55"/>
    <p:sldId id="3335" r:id="rId56"/>
  </p:sldIdLst>
  <p:sldSz cx="12192000" cy="6858000"/>
  <p:notesSz cx="6858000" cy="9144000"/>
  <p:custDataLst>
    <p:tags r:id="rId6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9" userDrawn="1">
          <p15:clr>
            <a:srgbClr val="A4A3A4"/>
          </p15:clr>
        </p15:guide>
        <p15:guide id="2" pos="3931" userDrawn="1">
          <p15:clr>
            <a:srgbClr val="A4A3A4"/>
          </p15:clr>
        </p15:guide>
        <p15:guide id="3" orient="horz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262B"/>
    <a:srgbClr val="004B91"/>
    <a:srgbClr val="FAE1CE"/>
    <a:srgbClr val="B4DDD8"/>
    <a:srgbClr val="E7827B"/>
    <a:srgbClr val="F19D99"/>
    <a:srgbClr val="F6F4CA"/>
    <a:srgbClr val="E3ECFE"/>
    <a:srgbClr val="1C6299"/>
    <a:srgbClr val="2B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54" autoAdjust="0"/>
    <p:restoredTop sz="91400" autoAdjust="0"/>
  </p:normalViewPr>
  <p:slideViewPr>
    <p:cSldViewPr snapToGrid="0" showGuides="1">
      <p:cViewPr>
        <p:scale>
          <a:sx n="66" d="100"/>
          <a:sy n="66" d="100"/>
        </p:scale>
        <p:origin x="1049" y="34"/>
      </p:cViewPr>
      <p:guideLst>
        <p:guide orient="horz" pos="1229"/>
        <p:guide pos="3931"/>
        <p:guide orient="horz" pos="40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1" Type="http://schemas.openxmlformats.org/officeDocument/2006/relationships/tags" Target="tags/tag40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C6299"/>
            </a:solidFill>
            <a:effectLst/>
          </c:spPr>
          <c:explosion val="0"/>
          <c:dPt>
            <c:idx val="0"/>
            <c:bubble3D val="0"/>
            <c:spPr>
              <a:solidFill>
                <a:srgbClr val="1C6299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1C6299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1C6299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1C6299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红</c:v>
                </c:pt>
                <c:pt idx="1">
                  <c:v>蓝</c:v>
                </c:pt>
                <c:pt idx="2">
                  <c:v>青</c:v>
                </c:pt>
                <c:pt idx="3">
                  <c:v>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7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254725608817203"/>
          <c:y val="0.151931617814895"/>
          <c:w val="0.437560213154318"/>
          <c:h val="0.781795539992851"/>
        </c:manualLayout>
      </c:layout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Sheet1!$G$9:$G$14</c:f>
              <c:strCache>
                <c:ptCount val="6"/>
                <c:pt idx="0">
                  <c:v>文献查阅</c:v>
                </c:pt>
                <c:pt idx="1">
                  <c:v>论文写作</c:v>
                </c:pt>
                <c:pt idx="2">
                  <c:v>编程能力</c:v>
                </c:pt>
                <c:pt idx="3">
                  <c:v>建模能力</c:v>
                </c:pt>
                <c:pt idx="4">
                  <c:v>计算能力</c:v>
                </c:pt>
                <c:pt idx="5">
                  <c:v>排版能力</c:v>
                </c:pt>
              </c:strCache>
            </c:strRef>
          </c:cat>
          <c:val>
            <c:numRef>
              <c:f>Sheet1!$H$9:$H$14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4956048"/>
        <c:axId val="783285904"/>
      </c:radarChart>
      <c:catAx>
        <c:axId val="7849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783285904"/>
        <c:crosses val="autoZero"/>
        <c:auto val="1"/>
        <c:lblAlgn val="ctr"/>
        <c:lblOffset val="100"/>
        <c:noMultiLvlLbl val="0"/>
      </c:catAx>
      <c:valAx>
        <c:axId val="78328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495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70.wmf"/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B5AF4-4CA7-4725-897A-0F1B656D22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28706-B035-4253-B55B-0EDECEC6C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</a:defRPr>
            </a:lvl1pPr>
          </a:lstStyle>
          <a:p>
            <a:fld id="{3673D3B0-57F4-A54A-A3C8-CE95FD94FDD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</a:defRPr>
            </a:lvl1pPr>
          </a:lstStyle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3.0 65 Medium" panose="00020600040101010101" pitchFamily="18" charset="-122"/>
        <a:ea typeface="阿里巴巴普惠体 3.0 65 Medium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3.0 65 Medium" panose="00020600040101010101" pitchFamily="18" charset="-122"/>
        <a:ea typeface="阿里巴巴普惠体 3.0 65 Medium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3.0 65 Medium" panose="00020600040101010101" pitchFamily="18" charset="-122"/>
        <a:ea typeface="阿里巴巴普惠体 3.0 65 Medium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3.0 65 Medium" panose="00020600040101010101" pitchFamily="18" charset="-122"/>
        <a:ea typeface="阿里巴巴普惠体 3.0 65 Medium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3.0 65 Medium" panose="00020600040101010101" pitchFamily="18" charset="-122"/>
        <a:ea typeface="阿里巴巴普惠体 3.0 65 Medium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在心态方面介绍一下自己的国赛和美赛经历，这两种心态导致了不同的结果。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页面持续更新中～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9FAF7-8B09-F043-BED4-D266E1B2D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F418-32D6-B744-B7F0-0E8DD8BFBA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E113-E2CF-774A-87F0-4B048B944B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F418-32D6-B744-B7F0-0E8DD8BFBA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E113-E2CF-774A-87F0-4B048B944B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F418-32D6-B744-B7F0-0E8DD8BFBA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E113-E2CF-774A-87F0-4B048B944B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F418-32D6-B744-B7F0-0E8DD8BFBA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E113-E2CF-774A-87F0-4B048B944B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F418-32D6-B744-B7F0-0E8DD8BFBA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E113-E2CF-774A-87F0-4B048B944B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F418-32D6-B744-B7F0-0E8DD8BFBA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E113-E2CF-774A-87F0-4B048B944B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F418-32D6-B744-B7F0-0E8DD8BFBA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E113-E2CF-774A-87F0-4B048B944B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F418-32D6-B744-B7F0-0E8DD8BFBA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E113-E2CF-774A-87F0-4B048B944B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F418-32D6-B744-B7F0-0E8DD8BFBA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E113-E2CF-774A-87F0-4B048B944B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F418-32D6-B744-B7F0-0E8DD8BFBA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E113-E2CF-774A-87F0-4B048B944B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F418-32D6-B744-B7F0-0E8DD8BFBA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E113-E2CF-774A-87F0-4B048B944B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阿里巴巴普惠体 3.0 65 Medium" panose="00020600040101010101" pitchFamily="18" charset="-122"/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阿里巴巴普惠体 3.0 65 Medium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阿里巴巴普惠体 3.0 65 Medium" panose="00020600040101010101" pitchFamily="18" charset="-122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/>
          </a:p>
        </p:txBody>
      </p:sp>
      <p:sp>
        <p:nvSpPr>
          <p:cNvPr id="7" name="矩形: 圆角 7"/>
          <p:cNvSpPr/>
          <p:nvPr userDrawn="1"/>
        </p:nvSpPr>
        <p:spPr>
          <a:xfrm flipV="1">
            <a:off x="457802" y="696804"/>
            <a:ext cx="11388632" cy="457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阿里巴巴普惠体 3.0 65 Medium" panose="00020600040101010101" pitchFamily="18" charset="-122"/>
            </a:endParaRPr>
          </a:p>
        </p:txBody>
      </p:sp>
      <p:sp>
        <p:nvSpPr>
          <p:cNvPr id="8" name="Venn diagram"/>
          <p:cNvSpPr txBox="1"/>
          <p:nvPr userDrawn="1"/>
        </p:nvSpPr>
        <p:spPr>
          <a:xfrm>
            <a:off x="6869435" y="262059"/>
            <a:ext cx="4118542" cy="32829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>
            <a:spAutoFit/>
          </a:bodyPr>
          <a:lstStyle>
            <a:lvl1pPr algn="l">
              <a:defRPr sz="6000">
                <a:solidFill>
                  <a:srgbClr val="060708"/>
                </a:solidFill>
              </a:defRPr>
            </a:lvl1pPr>
          </a:lstStyle>
          <a:p>
            <a:pPr algn="l"/>
            <a:r>
              <a:rPr lang="en-US" sz="1800" b="0" i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rPr>
              <a:t>Central South University</a:t>
            </a:r>
            <a:endParaRPr sz="1800" b="0" i="0">
              <a:solidFill>
                <a:schemeClr val="accent1"/>
              </a:solidFill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</a:endParaRPr>
          </a:p>
        </p:txBody>
      </p:sp>
      <p:pic>
        <p:nvPicPr>
          <p:cNvPr id="10" name="图片 9" descr="图标&#10;&#10;描述已自动生成"/>
          <p:cNvPicPr>
            <a:picLocks noChangeAspect="1"/>
          </p:cNvPicPr>
          <p:nvPr userDrawn="1"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802" y="170734"/>
            <a:ext cx="480540" cy="480540"/>
          </a:xfrm>
          <a:prstGeom prst="rect">
            <a:avLst/>
          </a:prstGeom>
        </p:spPr>
      </p:pic>
      <p:sp>
        <p:nvSpPr>
          <p:cNvPr id="11" name="Venn diagram"/>
          <p:cNvSpPr txBox="1"/>
          <p:nvPr userDrawn="1"/>
        </p:nvSpPr>
        <p:spPr>
          <a:xfrm>
            <a:off x="1088336" y="215893"/>
            <a:ext cx="6651772" cy="420628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>
            <a:spAutoFit/>
          </a:bodyPr>
          <a:lstStyle>
            <a:lvl1pPr algn="l">
              <a:defRPr sz="6000">
                <a:solidFill>
                  <a:srgbClr val="060708"/>
                </a:solidFill>
              </a:defRPr>
            </a:lvl1pPr>
          </a:lstStyle>
          <a:p>
            <a:pPr algn="l"/>
            <a:endParaRPr sz="2400" b="1" i="0">
              <a:solidFill>
                <a:schemeClr val="accent1"/>
              </a:solidFill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</a:endParaRPr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525534" y="6589876"/>
            <a:ext cx="11388632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456" y="91106"/>
            <a:ext cx="2062742" cy="5624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阿里巴巴普惠体 3.0 65 Medium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阿里巴巴普惠体 3.0 65 Medium" panose="00020600040101010101" pitchFamily="18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阿里巴巴普惠体 3.0 65 Medium" panose="00020600040101010101" pitchFamily="18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阿里巴巴普惠体 3.0 65 Medium" panose="00020600040101010101" pitchFamily="18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3.0 65 Medium" panose="00020600040101010101" pitchFamily="18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3.0 65 Medium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image" Target="../media/image35.GI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2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0.png"/><Relationship Id="rId3" Type="http://schemas.openxmlformats.org/officeDocument/2006/relationships/image" Target="../media/image39.wmf"/><Relationship Id="rId2" Type="http://schemas.openxmlformats.org/officeDocument/2006/relationships/oleObject" Target="../embeddings/oleObject2.bin"/><Relationship Id="rId11" Type="http://schemas.openxmlformats.org/officeDocument/2006/relationships/notesSlide" Target="../notesSlides/notesSlide8.xml"/><Relationship Id="rId10" Type="http://schemas.openxmlformats.org/officeDocument/2006/relationships/vmlDrawing" Target="../drawings/vmlDrawing2.v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wmf"/><Relationship Id="rId8" Type="http://schemas.openxmlformats.org/officeDocument/2006/relationships/oleObject" Target="../embeddings/oleObject7.bin"/><Relationship Id="rId7" Type="http://schemas.openxmlformats.org/officeDocument/2006/relationships/image" Target="../media/image50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image" Target="../media/image55.GIF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9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58.wmf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4.png"/><Relationship Id="rId1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0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6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8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67.wmf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9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87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86.png"/><Relationship Id="rId11" Type="http://schemas.openxmlformats.org/officeDocument/2006/relationships/notesSlide" Target="../notesSlides/notesSlide11.xml"/><Relationship Id="rId10" Type="http://schemas.openxmlformats.org/officeDocument/2006/relationships/vmlDrawing" Target="../drawings/vmlDrawing7.vml"/><Relationship Id="rId1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91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90.wmf"/><Relationship Id="rId1" Type="http://schemas.openxmlformats.org/officeDocument/2006/relationships/oleObject" Target="../embeddings/oleObject19.bin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00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99.wmf"/><Relationship Id="rId1" Type="http://schemas.openxmlformats.org/officeDocument/2006/relationships/oleObject" Target="../embeddings/oleObject22.bin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jpeg"/><Relationship Id="rId1" Type="http://schemas.openxmlformats.org/officeDocument/2006/relationships/image" Target="../media/image10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23.xml"/><Relationship Id="rId12" Type="http://schemas.openxmlformats.org/officeDocument/2006/relationships/image" Target="../media/image6.png"/><Relationship Id="rId11" Type="http://schemas.openxmlformats.org/officeDocument/2006/relationships/image" Target="../media/image5.png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3.png"/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link.zhihu.com/?target=https%3A//hiplot.com.cn" TargetMode="External"/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image" Target="../media/image114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svg"/><Relationship Id="rId3" Type="http://schemas.openxmlformats.org/officeDocument/2006/relationships/image" Target="../media/image126.png"/><Relationship Id="rId2" Type="http://schemas.openxmlformats.org/officeDocument/2006/relationships/image" Target="../media/image125.svg"/><Relationship Id="rId1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image" Target="../media/image137.png"/><Relationship Id="rId7" Type="http://schemas.openxmlformats.org/officeDocument/2006/relationships/image" Target="../media/image136.png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image" Target="../media/image142.png"/><Relationship Id="rId12" Type="http://schemas.openxmlformats.org/officeDocument/2006/relationships/image" Target="../media/image141.png"/><Relationship Id="rId11" Type="http://schemas.openxmlformats.org/officeDocument/2006/relationships/image" Target="../media/image140.png"/><Relationship Id="rId10" Type="http://schemas.openxmlformats.org/officeDocument/2006/relationships/image" Target="../media/image139.png"/><Relationship Id="rId1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mon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" name="lemon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48" name="lemon3"/>
          <p:cNvSpPr/>
          <p:nvPr/>
        </p:nvSpPr>
        <p:spPr>
          <a:xfrm>
            <a:off x="0" y="-35826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  <a:gs pos="54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95" name="lemon4"/>
          <p:cNvSpPr/>
          <p:nvPr/>
        </p:nvSpPr>
        <p:spPr>
          <a:xfrm rot="482843" flipH="1">
            <a:off x="-2453985" y="3703886"/>
            <a:ext cx="15594229" cy="2708827"/>
          </a:xfrm>
          <a:custGeom>
            <a:avLst/>
            <a:gdLst>
              <a:gd name="connsiteX0" fmla="*/ 1244937 w 12192000"/>
              <a:gd name="connsiteY0" fmla="*/ 658 h 1765904"/>
              <a:gd name="connsiteX1" fmla="*/ 64235 w 12192000"/>
              <a:gd name="connsiteY1" fmla="*/ 64998 h 1765904"/>
              <a:gd name="connsiteX2" fmla="*/ 0 w 12192000"/>
              <a:gd name="connsiteY2" fmla="*/ 74116 h 1765904"/>
              <a:gd name="connsiteX3" fmla="*/ 0 w 12192000"/>
              <a:gd name="connsiteY3" fmla="*/ 1765904 h 1765904"/>
              <a:gd name="connsiteX4" fmla="*/ 12192000 w 12192000"/>
              <a:gd name="connsiteY4" fmla="*/ 1765904 h 1765904"/>
              <a:gd name="connsiteX5" fmla="*/ 12192000 w 12192000"/>
              <a:gd name="connsiteY5" fmla="*/ 996922 h 1765904"/>
              <a:gd name="connsiteX6" fmla="*/ 12107393 w 12192000"/>
              <a:gd name="connsiteY6" fmla="*/ 1023730 h 1765904"/>
              <a:gd name="connsiteX7" fmla="*/ 1244937 w 12192000"/>
              <a:gd name="connsiteY7" fmla="*/ 658 h 1765904"/>
              <a:gd name="connsiteX0-1" fmla="*/ 2057737 w 12192000"/>
              <a:gd name="connsiteY0-2" fmla="*/ 278 h 1799224"/>
              <a:gd name="connsiteX1-3" fmla="*/ 64235 w 12192000"/>
              <a:gd name="connsiteY1-4" fmla="*/ 98318 h 1799224"/>
              <a:gd name="connsiteX2-5" fmla="*/ 0 w 12192000"/>
              <a:gd name="connsiteY2-6" fmla="*/ 107436 h 1799224"/>
              <a:gd name="connsiteX3-7" fmla="*/ 0 w 12192000"/>
              <a:gd name="connsiteY3-8" fmla="*/ 1799224 h 1799224"/>
              <a:gd name="connsiteX4-9" fmla="*/ 12192000 w 12192000"/>
              <a:gd name="connsiteY4-10" fmla="*/ 1799224 h 1799224"/>
              <a:gd name="connsiteX5-11" fmla="*/ 12192000 w 12192000"/>
              <a:gd name="connsiteY5-12" fmla="*/ 1030242 h 1799224"/>
              <a:gd name="connsiteX6-13" fmla="*/ 12107393 w 12192000"/>
              <a:gd name="connsiteY6-14" fmla="*/ 1057050 h 1799224"/>
              <a:gd name="connsiteX7-15" fmla="*/ 2057737 w 12192000"/>
              <a:gd name="connsiteY7-16" fmla="*/ 278 h 1799224"/>
              <a:gd name="connsiteX0-17" fmla="*/ 2057737 w 12192000"/>
              <a:gd name="connsiteY0-18" fmla="*/ 278 h 1799224"/>
              <a:gd name="connsiteX1-19" fmla="*/ 64235 w 12192000"/>
              <a:gd name="connsiteY1-20" fmla="*/ 98318 h 1799224"/>
              <a:gd name="connsiteX2-21" fmla="*/ 0 w 12192000"/>
              <a:gd name="connsiteY2-22" fmla="*/ 107436 h 1799224"/>
              <a:gd name="connsiteX3-23" fmla="*/ 0 w 12192000"/>
              <a:gd name="connsiteY3-24" fmla="*/ 1799224 h 1799224"/>
              <a:gd name="connsiteX4-25" fmla="*/ 12192000 w 12192000"/>
              <a:gd name="connsiteY4-26" fmla="*/ 1799224 h 1799224"/>
              <a:gd name="connsiteX5-27" fmla="*/ 12192000 w 12192000"/>
              <a:gd name="connsiteY5-28" fmla="*/ 1030242 h 1799224"/>
              <a:gd name="connsiteX6-29" fmla="*/ 12107393 w 12192000"/>
              <a:gd name="connsiteY6-30" fmla="*/ 1057050 h 1799224"/>
              <a:gd name="connsiteX7-31" fmla="*/ 2057737 w 12192000"/>
              <a:gd name="connsiteY7-32" fmla="*/ 278 h 1799224"/>
              <a:gd name="connsiteX0-33" fmla="*/ 2129299 w 12192000"/>
              <a:gd name="connsiteY0-34" fmla="*/ 369 h 1785249"/>
              <a:gd name="connsiteX1-35" fmla="*/ 64235 w 12192000"/>
              <a:gd name="connsiteY1-36" fmla="*/ 84343 h 1785249"/>
              <a:gd name="connsiteX2-37" fmla="*/ 0 w 12192000"/>
              <a:gd name="connsiteY2-38" fmla="*/ 93461 h 1785249"/>
              <a:gd name="connsiteX3-39" fmla="*/ 0 w 12192000"/>
              <a:gd name="connsiteY3-40" fmla="*/ 1785249 h 1785249"/>
              <a:gd name="connsiteX4-41" fmla="*/ 12192000 w 12192000"/>
              <a:gd name="connsiteY4-42" fmla="*/ 1785249 h 1785249"/>
              <a:gd name="connsiteX5-43" fmla="*/ 12192000 w 12192000"/>
              <a:gd name="connsiteY5-44" fmla="*/ 1016267 h 1785249"/>
              <a:gd name="connsiteX6-45" fmla="*/ 12107393 w 12192000"/>
              <a:gd name="connsiteY6-46" fmla="*/ 1043075 h 1785249"/>
              <a:gd name="connsiteX7-47" fmla="*/ 2129299 w 12192000"/>
              <a:gd name="connsiteY7-48" fmla="*/ 369 h 1785249"/>
              <a:gd name="connsiteX0-49" fmla="*/ 2129299 w 12192000"/>
              <a:gd name="connsiteY0-50" fmla="*/ 6150 h 1791030"/>
              <a:gd name="connsiteX1-51" fmla="*/ 64235 w 12192000"/>
              <a:gd name="connsiteY1-52" fmla="*/ 90124 h 1791030"/>
              <a:gd name="connsiteX2-53" fmla="*/ 0 w 12192000"/>
              <a:gd name="connsiteY2-54" fmla="*/ 99242 h 1791030"/>
              <a:gd name="connsiteX3-55" fmla="*/ 0 w 12192000"/>
              <a:gd name="connsiteY3-56" fmla="*/ 1791030 h 1791030"/>
              <a:gd name="connsiteX4-57" fmla="*/ 12192000 w 12192000"/>
              <a:gd name="connsiteY4-58" fmla="*/ 1791030 h 1791030"/>
              <a:gd name="connsiteX5-59" fmla="*/ 12192000 w 12192000"/>
              <a:gd name="connsiteY5-60" fmla="*/ 1022048 h 1791030"/>
              <a:gd name="connsiteX6-61" fmla="*/ 12107393 w 12192000"/>
              <a:gd name="connsiteY6-62" fmla="*/ 1048856 h 1791030"/>
              <a:gd name="connsiteX7-63" fmla="*/ 2129299 w 12192000"/>
              <a:gd name="connsiteY7-64" fmla="*/ 6150 h 1791030"/>
              <a:gd name="connsiteX0-65" fmla="*/ 2935633 w 12192000"/>
              <a:gd name="connsiteY0-66" fmla="*/ 14125 h 1747535"/>
              <a:gd name="connsiteX1-67" fmla="*/ 64235 w 12192000"/>
              <a:gd name="connsiteY1-68" fmla="*/ 46629 h 1747535"/>
              <a:gd name="connsiteX2-69" fmla="*/ 0 w 12192000"/>
              <a:gd name="connsiteY2-70" fmla="*/ 55747 h 1747535"/>
              <a:gd name="connsiteX3-71" fmla="*/ 0 w 12192000"/>
              <a:gd name="connsiteY3-72" fmla="*/ 1747535 h 1747535"/>
              <a:gd name="connsiteX4-73" fmla="*/ 12192000 w 12192000"/>
              <a:gd name="connsiteY4-74" fmla="*/ 1747535 h 1747535"/>
              <a:gd name="connsiteX5-75" fmla="*/ 12192000 w 12192000"/>
              <a:gd name="connsiteY5-76" fmla="*/ 978553 h 1747535"/>
              <a:gd name="connsiteX6-77" fmla="*/ 12107393 w 12192000"/>
              <a:gd name="connsiteY6-78" fmla="*/ 1005361 h 1747535"/>
              <a:gd name="connsiteX7-79" fmla="*/ 2935633 w 12192000"/>
              <a:gd name="connsiteY7-80" fmla="*/ 14125 h 1747535"/>
              <a:gd name="connsiteX0-81" fmla="*/ 2935633 w 12192000"/>
              <a:gd name="connsiteY0-82" fmla="*/ 14125 h 1747535"/>
              <a:gd name="connsiteX1-83" fmla="*/ 64235 w 12192000"/>
              <a:gd name="connsiteY1-84" fmla="*/ 46629 h 1747535"/>
              <a:gd name="connsiteX2-85" fmla="*/ 0 w 12192000"/>
              <a:gd name="connsiteY2-86" fmla="*/ 55747 h 1747535"/>
              <a:gd name="connsiteX3-87" fmla="*/ 0 w 12192000"/>
              <a:gd name="connsiteY3-88" fmla="*/ 1747535 h 1747535"/>
              <a:gd name="connsiteX4-89" fmla="*/ 12192000 w 12192000"/>
              <a:gd name="connsiteY4-90" fmla="*/ 1747535 h 1747535"/>
              <a:gd name="connsiteX5-91" fmla="*/ 12192000 w 12192000"/>
              <a:gd name="connsiteY5-92" fmla="*/ 978553 h 1747535"/>
              <a:gd name="connsiteX6-93" fmla="*/ 12107393 w 12192000"/>
              <a:gd name="connsiteY6-94" fmla="*/ 1005361 h 1747535"/>
              <a:gd name="connsiteX7-95" fmla="*/ 2935633 w 12192000"/>
              <a:gd name="connsiteY7-96" fmla="*/ 14125 h 1747535"/>
              <a:gd name="connsiteX0-97" fmla="*/ 3110200 w 12366567"/>
              <a:gd name="connsiteY0-98" fmla="*/ 14125 h 1747535"/>
              <a:gd name="connsiteX1-99" fmla="*/ 238802 w 12366567"/>
              <a:gd name="connsiteY1-100" fmla="*/ 46629 h 1747535"/>
              <a:gd name="connsiteX2-101" fmla="*/ 0 w 12366567"/>
              <a:gd name="connsiteY2-102" fmla="*/ 658679 h 1747535"/>
              <a:gd name="connsiteX3-103" fmla="*/ 174567 w 12366567"/>
              <a:gd name="connsiteY3-104" fmla="*/ 1747535 h 1747535"/>
              <a:gd name="connsiteX4-105" fmla="*/ 12366567 w 12366567"/>
              <a:gd name="connsiteY4-106" fmla="*/ 1747535 h 1747535"/>
              <a:gd name="connsiteX5-107" fmla="*/ 12366567 w 12366567"/>
              <a:gd name="connsiteY5-108" fmla="*/ 978553 h 1747535"/>
              <a:gd name="connsiteX6-109" fmla="*/ 12281960 w 12366567"/>
              <a:gd name="connsiteY6-110" fmla="*/ 1005361 h 1747535"/>
              <a:gd name="connsiteX7-111" fmla="*/ 3110200 w 12366567"/>
              <a:gd name="connsiteY7-112" fmla="*/ 14125 h 1747535"/>
              <a:gd name="connsiteX0-113" fmla="*/ 3178969 w 12435336"/>
              <a:gd name="connsiteY0-114" fmla="*/ 1659 h 1735069"/>
              <a:gd name="connsiteX1-115" fmla="*/ 0 w 12435336"/>
              <a:gd name="connsiteY1-116" fmla="*/ 306217 h 1735069"/>
              <a:gd name="connsiteX2-117" fmla="*/ 68769 w 12435336"/>
              <a:gd name="connsiteY2-118" fmla="*/ 646213 h 1735069"/>
              <a:gd name="connsiteX3-119" fmla="*/ 243336 w 12435336"/>
              <a:gd name="connsiteY3-120" fmla="*/ 1735069 h 1735069"/>
              <a:gd name="connsiteX4-121" fmla="*/ 12435336 w 12435336"/>
              <a:gd name="connsiteY4-122" fmla="*/ 1735069 h 1735069"/>
              <a:gd name="connsiteX5-123" fmla="*/ 12435336 w 12435336"/>
              <a:gd name="connsiteY5-124" fmla="*/ 966087 h 1735069"/>
              <a:gd name="connsiteX6-125" fmla="*/ 12350729 w 12435336"/>
              <a:gd name="connsiteY6-126" fmla="*/ 992895 h 1735069"/>
              <a:gd name="connsiteX7-127" fmla="*/ 3178969 w 12435336"/>
              <a:gd name="connsiteY7-128" fmla="*/ 1659 h 1735069"/>
              <a:gd name="connsiteX0-129" fmla="*/ 3178969 w 12435336"/>
              <a:gd name="connsiteY0-130" fmla="*/ 6203 h 1739613"/>
              <a:gd name="connsiteX1-131" fmla="*/ 0 w 12435336"/>
              <a:gd name="connsiteY1-132" fmla="*/ 310761 h 1739613"/>
              <a:gd name="connsiteX2-133" fmla="*/ 68769 w 12435336"/>
              <a:gd name="connsiteY2-134" fmla="*/ 650757 h 1739613"/>
              <a:gd name="connsiteX3-135" fmla="*/ 243336 w 12435336"/>
              <a:gd name="connsiteY3-136" fmla="*/ 1739613 h 1739613"/>
              <a:gd name="connsiteX4-137" fmla="*/ 12435336 w 12435336"/>
              <a:gd name="connsiteY4-138" fmla="*/ 1739613 h 1739613"/>
              <a:gd name="connsiteX5-139" fmla="*/ 12435336 w 12435336"/>
              <a:gd name="connsiteY5-140" fmla="*/ 970631 h 1739613"/>
              <a:gd name="connsiteX6-141" fmla="*/ 12350729 w 12435336"/>
              <a:gd name="connsiteY6-142" fmla="*/ 997439 h 1739613"/>
              <a:gd name="connsiteX7-143" fmla="*/ 3178969 w 12435336"/>
              <a:gd name="connsiteY7-144" fmla="*/ 6203 h 1739613"/>
              <a:gd name="connsiteX0-145" fmla="*/ 3178969 w 12435336"/>
              <a:gd name="connsiteY0-146" fmla="*/ 6203 h 1739613"/>
              <a:gd name="connsiteX1-147" fmla="*/ 0 w 12435336"/>
              <a:gd name="connsiteY1-148" fmla="*/ 310761 h 1739613"/>
              <a:gd name="connsiteX2-149" fmla="*/ 68769 w 12435336"/>
              <a:gd name="connsiteY2-150" fmla="*/ 650757 h 1739613"/>
              <a:gd name="connsiteX3-151" fmla="*/ 243336 w 12435336"/>
              <a:gd name="connsiteY3-152" fmla="*/ 1739613 h 1739613"/>
              <a:gd name="connsiteX4-153" fmla="*/ 12435336 w 12435336"/>
              <a:gd name="connsiteY4-154" fmla="*/ 1739613 h 1739613"/>
              <a:gd name="connsiteX5-155" fmla="*/ 12435336 w 12435336"/>
              <a:gd name="connsiteY5-156" fmla="*/ 970631 h 1739613"/>
              <a:gd name="connsiteX6-157" fmla="*/ 12350729 w 12435336"/>
              <a:gd name="connsiteY6-158" fmla="*/ 997439 h 1739613"/>
              <a:gd name="connsiteX7-159" fmla="*/ 3178969 w 12435336"/>
              <a:gd name="connsiteY7-160" fmla="*/ 6203 h 17396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435336" h="1739613">
                <a:moveTo>
                  <a:pt x="3178969" y="6203"/>
                </a:moveTo>
                <a:cubicBezTo>
                  <a:pt x="2427954" y="-19486"/>
                  <a:pt x="327065" y="25781"/>
                  <a:pt x="0" y="310761"/>
                </a:cubicBezTo>
                <a:lnTo>
                  <a:pt x="68769" y="650757"/>
                </a:lnTo>
                <a:lnTo>
                  <a:pt x="243336" y="1739613"/>
                </a:lnTo>
                <a:lnTo>
                  <a:pt x="12435336" y="1739613"/>
                </a:lnTo>
                <a:lnTo>
                  <a:pt x="12435336" y="970631"/>
                </a:lnTo>
                <a:lnTo>
                  <a:pt x="12350729" y="997439"/>
                </a:lnTo>
                <a:cubicBezTo>
                  <a:pt x="8729911" y="2075725"/>
                  <a:pt x="7170397" y="321093"/>
                  <a:pt x="3178969" y="6203"/>
                </a:cubicBezTo>
                <a:close/>
              </a:path>
            </a:pathLst>
          </a:custGeom>
          <a:solidFill>
            <a:srgbClr val="FFFFFF">
              <a:alpha val="268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97" name="lemon5"/>
          <p:cNvSpPr/>
          <p:nvPr/>
        </p:nvSpPr>
        <p:spPr>
          <a:xfrm rot="24183">
            <a:off x="-3036123" y="4406457"/>
            <a:ext cx="15760787" cy="4269760"/>
          </a:xfrm>
          <a:custGeom>
            <a:avLst/>
            <a:gdLst>
              <a:gd name="connsiteX0" fmla="*/ 159286 w 15286841"/>
              <a:gd name="connsiteY0" fmla="*/ 0 h 4269760"/>
              <a:gd name="connsiteX1" fmla="*/ 255727 w 15286841"/>
              <a:gd name="connsiteY1" fmla="*/ 55062 h 4269760"/>
              <a:gd name="connsiteX2" fmla="*/ 11517660 w 15286841"/>
              <a:gd name="connsiteY2" fmla="*/ 9258 h 4269760"/>
              <a:gd name="connsiteX3" fmla="*/ 15286841 w 15286841"/>
              <a:gd name="connsiteY3" fmla="*/ 993636 h 4269760"/>
              <a:gd name="connsiteX4" fmla="*/ 15133514 w 15286841"/>
              <a:gd name="connsiteY4" fmla="*/ 1507227 h 4269760"/>
              <a:gd name="connsiteX5" fmla="*/ 15048408 w 15286841"/>
              <a:gd name="connsiteY5" fmla="*/ 1829743 h 4269760"/>
              <a:gd name="connsiteX6" fmla="*/ 15048408 w 15286841"/>
              <a:gd name="connsiteY6" fmla="*/ 4269760 h 4269760"/>
              <a:gd name="connsiteX7" fmla="*/ 0 w 15286841"/>
              <a:gd name="connsiteY7" fmla="*/ 4269760 h 4269760"/>
              <a:gd name="connsiteX8" fmla="*/ 0 w 15286841"/>
              <a:gd name="connsiteY8" fmla="*/ 1128995 h 4269760"/>
              <a:gd name="connsiteX9" fmla="*/ 7757 w 15286841"/>
              <a:gd name="connsiteY9" fmla="*/ 1128995 h 426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86841" h="4269760">
                <a:moveTo>
                  <a:pt x="159286" y="0"/>
                </a:moveTo>
                <a:lnTo>
                  <a:pt x="255727" y="55062"/>
                </a:lnTo>
                <a:cubicBezTo>
                  <a:pt x="4397293" y="2305029"/>
                  <a:pt x="6640744" y="-150577"/>
                  <a:pt x="11517660" y="9258"/>
                </a:cubicBezTo>
                <a:cubicBezTo>
                  <a:pt x="12428334" y="91125"/>
                  <a:pt x="14951592" y="500906"/>
                  <a:pt x="15286841" y="993636"/>
                </a:cubicBezTo>
                <a:lnTo>
                  <a:pt x="15133514" y="1507227"/>
                </a:lnTo>
                <a:lnTo>
                  <a:pt x="15048408" y="1829743"/>
                </a:lnTo>
                <a:lnTo>
                  <a:pt x="15048408" y="4269760"/>
                </a:lnTo>
                <a:lnTo>
                  <a:pt x="0" y="4269760"/>
                </a:lnTo>
                <a:lnTo>
                  <a:pt x="0" y="1128995"/>
                </a:lnTo>
                <a:lnTo>
                  <a:pt x="7757" y="1128995"/>
                </a:lnTo>
                <a:close/>
              </a:path>
            </a:pathLst>
          </a:custGeom>
          <a:gradFill flip="none" rotWithShape="1">
            <a:gsLst>
              <a:gs pos="35000">
                <a:schemeClr val="bg2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99" name="lemon7"/>
          <p:cNvSpPr txBox="1"/>
          <p:nvPr/>
        </p:nvSpPr>
        <p:spPr>
          <a:xfrm>
            <a:off x="739098" y="679750"/>
            <a:ext cx="1003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数模竞赛经验分享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121" name="lemon8"/>
          <p:cNvGrpSpPr/>
          <p:nvPr/>
        </p:nvGrpSpPr>
        <p:grpSpPr>
          <a:xfrm>
            <a:off x="838200" y="3963448"/>
            <a:ext cx="859699" cy="414035"/>
            <a:chOff x="11078713" y="587619"/>
            <a:chExt cx="678525" cy="326781"/>
          </a:xfrm>
        </p:grpSpPr>
        <p:sp>
          <p:nvSpPr>
            <p:cNvPr id="101" name="lemon8-1"/>
            <p:cNvSpPr/>
            <p:nvPr/>
          </p:nvSpPr>
          <p:spPr>
            <a:xfrm>
              <a:off x="11078713" y="587619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02" name="lemon8-2"/>
            <p:cNvSpPr/>
            <p:nvPr/>
          </p:nvSpPr>
          <p:spPr>
            <a:xfrm>
              <a:off x="11231646" y="587619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03" name="lemon8-3"/>
            <p:cNvSpPr/>
            <p:nvPr/>
          </p:nvSpPr>
          <p:spPr>
            <a:xfrm>
              <a:off x="11384578" y="587619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04" name="lemon8-4"/>
            <p:cNvSpPr/>
            <p:nvPr/>
          </p:nvSpPr>
          <p:spPr>
            <a:xfrm>
              <a:off x="11537511" y="587619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05" name="lemon8-5"/>
            <p:cNvSpPr/>
            <p:nvPr/>
          </p:nvSpPr>
          <p:spPr>
            <a:xfrm>
              <a:off x="11690443" y="587619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06" name="lemon8-6"/>
            <p:cNvSpPr/>
            <p:nvPr/>
          </p:nvSpPr>
          <p:spPr>
            <a:xfrm>
              <a:off x="11078713" y="717612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07" name="lemon8-7"/>
            <p:cNvSpPr/>
            <p:nvPr/>
          </p:nvSpPr>
          <p:spPr>
            <a:xfrm>
              <a:off x="11231646" y="717612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08" name="lemon8-8"/>
            <p:cNvSpPr/>
            <p:nvPr/>
          </p:nvSpPr>
          <p:spPr>
            <a:xfrm>
              <a:off x="11384578" y="717612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09" name="lemon8-9"/>
            <p:cNvSpPr/>
            <p:nvPr/>
          </p:nvSpPr>
          <p:spPr>
            <a:xfrm>
              <a:off x="11537511" y="717612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10" name="lemon8-10"/>
            <p:cNvSpPr/>
            <p:nvPr/>
          </p:nvSpPr>
          <p:spPr>
            <a:xfrm>
              <a:off x="11690443" y="717612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11" name="lemon8-11"/>
            <p:cNvSpPr/>
            <p:nvPr/>
          </p:nvSpPr>
          <p:spPr>
            <a:xfrm>
              <a:off x="11078713" y="847605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12" name="lemon8-12"/>
            <p:cNvSpPr/>
            <p:nvPr/>
          </p:nvSpPr>
          <p:spPr>
            <a:xfrm>
              <a:off x="11231646" y="847605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13" name="lemon8-13"/>
            <p:cNvSpPr/>
            <p:nvPr/>
          </p:nvSpPr>
          <p:spPr>
            <a:xfrm>
              <a:off x="11384578" y="847605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14" name="lemon8-14"/>
            <p:cNvSpPr/>
            <p:nvPr/>
          </p:nvSpPr>
          <p:spPr>
            <a:xfrm>
              <a:off x="11537511" y="847605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15" name="lemon8-15"/>
            <p:cNvSpPr/>
            <p:nvPr/>
          </p:nvSpPr>
          <p:spPr>
            <a:xfrm>
              <a:off x="11690443" y="847605"/>
              <a:ext cx="66795" cy="66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</p:grpSp>
      <p:sp>
        <p:nvSpPr>
          <p:cNvPr id="4" name="lemon10"/>
          <p:cNvSpPr txBox="1"/>
          <p:nvPr/>
        </p:nvSpPr>
        <p:spPr>
          <a:xfrm>
            <a:off x="644432" y="1972535"/>
            <a:ext cx="101280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基于局部量化和动态规划的优化并行切割方案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algn="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—2024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年深圳杯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题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8" name="lemon11"/>
          <p:cNvSpPr txBox="1"/>
          <p:nvPr/>
        </p:nvSpPr>
        <p:spPr>
          <a:xfrm>
            <a:off x="6897936" y="4665017"/>
            <a:ext cx="14965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汇报人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9779156" y="61973"/>
            <a:ext cx="2368226" cy="21898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8542440" y="4665016"/>
            <a:ext cx="14348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刘又玮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2" y="2787580"/>
            <a:ext cx="5481574" cy="3606641"/>
          </a:xfrm>
          <a:prstGeom prst="rect">
            <a:avLst/>
          </a:prstGeom>
        </p:spPr>
      </p:pic>
      <p:sp>
        <p:nvSpPr>
          <p:cNvPr id="89" name="lemon20"/>
          <p:cNvSpPr txBox="1"/>
          <p:nvPr/>
        </p:nvSpPr>
        <p:spPr>
          <a:xfrm>
            <a:off x="909392" y="2460746"/>
            <a:ext cx="39755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>
                <a:solidFill>
                  <a:schemeClr val="bg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标</a:t>
            </a:r>
            <a:endParaRPr lang="en-US" sz="1600">
              <a:solidFill>
                <a:schemeClr val="bg1"/>
              </a:solidFill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90" name="lemon21"/>
          <p:cNvSpPr txBox="1"/>
          <p:nvPr/>
        </p:nvSpPr>
        <p:spPr>
          <a:xfrm>
            <a:off x="1243590" y="2578710"/>
            <a:ext cx="2520973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3.0 65 Medium" panose="00020600040101010101" pitchFamily="18" charset="-122"/>
              </a:rPr>
              <a:t>即工件摆放的过程中</a:t>
            </a:r>
            <a:r>
              <a:rPr lang="en-US" altLang="zh-CN" sz="1600" dirty="0">
                <a:solidFill>
                  <a:schemeClr val="bg1"/>
                </a:solidFill>
                <a:ea typeface="阿里巴巴普惠体 3.0 65 Medium" panose="00020600040101010101" pitchFamily="18" charset="-122"/>
              </a:rPr>
              <a:t>:</a:t>
            </a:r>
            <a:endParaRPr lang="en-US" altLang="zh-CN" sz="1600" dirty="0">
              <a:solidFill>
                <a:schemeClr val="bg1"/>
              </a:solidFill>
              <a:ea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1054" y="160696"/>
            <a:ext cx="3603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600" b="1" dirty="0">
                <a:solidFill>
                  <a:schemeClr val="accent1"/>
                </a:solidFill>
                <a:ea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算法介绍及本题适应性</a:t>
            </a:r>
            <a:endParaRPr lang="zh-CN" altLang="en-US" sz="2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lemon2"/>
          <p:cNvSpPr/>
          <p:nvPr/>
        </p:nvSpPr>
        <p:spPr>
          <a:xfrm>
            <a:off x="478367" y="938163"/>
            <a:ext cx="5040925" cy="1816991"/>
          </a:xfrm>
          <a:prstGeom prst="roundRect">
            <a:avLst>
              <a:gd name="adj" fmla="val 2511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2" name="lemon65"/>
          <p:cNvSpPr txBox="1"/>
          <p:nvPr/>
        </p:nvSpPr>
        <p:spPr>
          <a:xfrm>
            <a:off x="5991433" y="5669019"/>
            <a:ext cx="565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通过二维数组的形式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,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结合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python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中的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matplotlib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库进行可视化。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5" name="lemon69"/>
          <p:cNvSpPr/>
          <p:nvPr/>
        </p:nvSpPr>
        <p:spPr>
          <a:xfrm flipH="1">
            <a:off x="5659662" y="811985"/>
            <a:ext cx="45719" cy="571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86697" y="945411"/>
            <a:ext cx="2836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chemeClr val="accent1"/>
                </a:solidFill>
                <a:ea typeface="阿里巴巴普惠体 3.0 65 Medium" panose="00020600040101010101" pitchFamily="18" charset="-122"/>
              </a:rPr>
              <a:t>方案求解思路</a:t>
            </a:r>
            <a:endParaRPr kumimoji="1" lang="zh-CN" altLang="en-US" sz="2800" b="1" dirty="0">
              <a:solidFill>
                <a:schemeClr val="accent1"/>
              </a:solidFill>
              <a:ea typeface="阿里巴巴普惠体 3.0 65 Mediu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1835" y="1010448"/>
            <a:ext cx="48774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对每个工件，首先尝试在当前板材上寻找合适位置，如不成功则尝试旋转后再寻找，若仍无法放置则放弃该工件，按板材挑选的优先级进行有序排版，包括可能的旋转操作，适合逐一分析工件。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86697" y="152189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 根据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优先级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挑选工件</a:t>
            </a:r>
            <a:endParaRPr lang="zh-CN" altLang="en-US" sz="20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086697" y="1950652"/>
            <a:ext cx="6163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② 根据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贪心算法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确定方案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000" dirty="0"/>
          </a:p>
        </p:txBody>
      </p:sp>
      <p:sp>
        <p:nvSpPr>
          <p:cNvPr id="32" name="文本框 31"/>
          <p:cNvSpPr txBox="1"/>
          <p:nvPr/>
        </p:nvSpPr>
        <p:spPr>
          <a:xfrm>
            <a:off x="6083594" y="5225616"/>
            <a:ext cx="2684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③ 对结果进行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7" name="流程图: 可选过程 36"/>
          <p:cNvSpPr/>
          <p:nvPr/>
        </p:nvSpPr>
        <p:spPr>
          <a:xfrm>
            <a:off x="6059833" y="2506491"/>
            <a:ext cx="1839501" cy="47789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模拟二维平面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流程图: 可选过程 37"/>
          <p:cNvSpPr/>
          <p:nvPr/>
        </p:nvSpPr>
        <p:spPr>
          <a:xfrm>
            <a:off x="8651956" y="2516206"/>
            <a:ext cx="2109626" cy="47789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优先级挑选工件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lemon2"/>
          <p:cNvSpPr/>
          <p:nvPr/>
        </p:nvSpPr>
        <p:spPr>
          <a:xfrm>
            <a:off x="5915778" y="3166026"/>
            <a:ext cx="3742506" cy="1897767"/>
          </a:xfrm>
          <a:prstGeom prst="roundRect">
            <a:avLst>
              <a:gd name="adj" fmla="val 2511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40" name="流程图: 可选过程 39"/>
          <p:cNvSpPr/>
          <p:nvPr/>
        </p:nvSpPr>
        <p:spPr>
          <a:xfrm>
            <a:off x="6083594" y="3467728"/>
            <a:ext cx="1278468" cy="369332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初步遍历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流程图: 可选过程 40"/>
          <p:cNvSpPr/>
          <p:nvPr/>
        </p:nvSpPr>
        <p:spPr>
          <a:xfrm>
            <a:off x="8148318" y="3467728"/>
            <a:ext cx="1278468" cy="369332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流程图: 可选过程 41"/>
          <p:cNvSpPr/>
          <p:nvPr/>
        </p:nvSpPr>
        <p:spPr>
          <a:xfrm>
            <a:off x="7115956" y="4394310"/>
            <a:ext cx="1278468" cy="369332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更换工件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/>
          <p:cNvCxnSpPr>
            <a:stCxn id="40" idx="3"/>
            <a:endCxn id="41" idx="1"/>
          </p:cNvCxnSpPr>
          <p:nvPr/>
        </p:nvCxnSpPr>
        <p:spPr>
          <a:xfrm>
            <a:off x="7362062" y="3652394"/>
            <a:ext cx="78625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41" idx="2"/>
            <a:endCxn id="42" idx="3"/>
          </p:cNvCxnSpPr>
          <p:nvPr/>
        </p:nvCxnSpPr>
        <p:spPr>
          <a:xfrm flipH="1">
            <a:off x="8394424" y="3837060"/>
            <a:ext cx="393128" cy="74191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0" idx="2"/>
            <a:endCxn id="42" idx="1"/>
          </p:cNvCxnSpPr>
          <p:nvPr/>
        </p:nvCxnSpPr>
        <p:spPr>
          <a:xfrm>
            <a:off x="6722828" y="3837060"/>
            <a:ext cx="393128" cy="74191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endCxn id="38" idx="1"/>
          </p:cNvCxnSpPr>
          <p:nvPr/>
        </p:nvCxnSpPr>
        <p:spPr>
          <a:xfrm>
            <a:off x="7926993" y="2755154"/>
            <a:ext cx="7249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箭头: 右 54"/>
          <p:cNvSpPr/>
          <p:nvPr/>
        </p:nvSpPr>
        <p:spPr>
          <a:xfrm>
            <a:off x="9706245" y="4017559"/>
            <a:ext cx="815471" cy="126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lemon2"/>
          <p:cNvSpPr/>
          <p:nvPr/>
        </p:nvSpPr>
        <p:spPr>
          <a:xfrm>
            <a:off x="10528597" y="3236772"/>
            <a:ext cx="1508022" cy="1779937"/>
          </a:xfrm>
          <a:prstGeom prst="roundRect">
            <a:avLst>
              <a:gd name="adj" fmla="val 2511"/>
            </a:avLst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732246" y="3560089"/>
            <a:ext cx="116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排版完全</a:t>
            </a:r>
            <a:endParaRPr kumimoji="1"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767020" y="3651397"/>
            <a:ext cx="892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直至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1" name="椭圆 30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7190" y="1939290"/>
            <a:ext cx="6377275" cy="29794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937" y="5472637"/>
            <a:ext cx="53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Step1: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定义一维数组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grid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，用于模拟二维平面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4724" y="5085304"/>
            <a:ext cx="5940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Step2: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计算各个工件的优先级，并按优先级对工件进行排序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片包含 文本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0507" y="1718553"/>
            <a:ext cx="6234420" cy="380025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21054" y="160696"/>
            <a:ext cx="31299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600" b="1" dirty="0">
                <a:solidFill>
                  <a:schemeClr val="accent1"/>
                </a:solidFill>
                <a:ea typeface="阿里巴巴普惠体 3.0 65 Medium" panose="00020600040101010101" pitchFamily="18" charset="-122"/>
              </a:rPr>
              <a:t>算法思路</a:t>
            </a:r>
            <a:endParaRPr kumimoji="1" lang="zh-CN" altLang="en-US" sz="2600" b="1" dirty="0">
              <a:solidFill>
                <a:schemeClr val="accent1"/>
              </a:solidFill>
              <a:ea typeface="阿里巴巴普惠体 3.0 65 Medium" panose="00020600040101010101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14" name="椭圆 13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7" name="lemon2"/>
          <p:cNvSpPr/>
          <p:nvPr/>
        </p:nvSpPr>
        <p:spPr>
          <a:xfrm flipH="1" flipV="1">
            <a:off x="179566" y="1335470"/>
            <a:ext cx="5339256" cy="4845052"/>
          </a:xfrm>
          <a:prstGeom prst="roundRect">
            <a:avLst>
              <a:gd name="adj" fmla="val 6689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8" name="lemon2"/>
          <p:cNvSpPr/>
          <p:nvPr/>
        </p:nvSpPr>
        <p:spPr>
          <a:xfrm flipH="1" flipV="1">
            <a:off x="5577190" y="1296492"/>
            <a:ext cx="6435243" cy="4884030"/>
          </a:xfrm>
          <a:prstGeom prst="roundRect">
            <a:avLst>
              <a:gd name="adj" fmla="val 6689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7784413" y="1631896"/>
            <a:ext cx="3301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Step3: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对于当前分析的工件，遍历平面各位置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4659" y="5935615"/>
            <a:ext cx="5731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Step4: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不满足约束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尝试旋转工件再次排版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84487" y="5935615"/>
            <a:ext cx="5837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Step5: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若仍不满足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根据优先级排版下一工件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4643" y="3535379"/>
            <a:ext cx="5731341" cy="211343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208" y="3535379"/>
            <a:ext cx="5837506" cy="2197216"/>
          </a:xfrm>
          <a:prstGeom prst="rect">
            <a:avLst/>
          </a:prstGeom>
        </p:spPr>
      </p:pic>
      <p:pic>
        <p:nvPicPr>
          <p:cNvPr id="4" name="图片 3" descr="图表&#10;&#10;已自动生成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424" y="990250"/>
            <a:ext cx="2928333" cy="2231752"/>
          </a:xfrm>
          <a:prstGeom prst="rect">
            <a:avLst/>
          </a:prstGeom>
        </p:spPr>
      </p:pic>
      <p:sp>
        <p:nvSpPr>
          <p:cNvPr id="2" name="lemon2"/>
          <p:cNvSpPr/>
          <p:nvPr/>
        </p:nvSpPr>
        <p:spPr>
          <a:xfrm flipH="1" flipV="1">
            <a:off x="3774746" y="891490"/>
            <a:ext cx="3301985" cy="2322186"/>
          </a:xfrm>
          <a:prstGeom prst="roundRect">
            <a:avLst>
              <a:gd name="adj" fmla="val 6689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" name="lemon2"/>
          <p:cNvSpPr/>
          <p:nvPr/>
        </p:nvSpPr>
        <p:spPr>
          <a:xfrm flipH="1" flipV="1">
            <a:off x="118867" y="3429000"/>
            <a:ext cx="5399957" cy="2322186"/>
          </a:xfrm>
          <a:prstGeom prst="roundRect">
            <a:avLst>
              <a:gd name="adj" fmla="val 6689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6" name="lemon2"/>
          <p:cNvSpPr/>
          <p:nvPr/>
        </p:nvSpPr>
        <p:spPr>
          <a:xfrm flipH="1" flipV="1">
            <a:off x="6537653" y="3425022"/>
            <a:ext cx="5301575" cy="2322186"/>
          </a:xfrm>
          <a:prstGeom prst="roundRect">
            <a:avLst>
              <a:gd name="adj" fmla="val 6689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7" name="箭头: 右 6"/>
          <p:cNvSpPr/>
          <p:nvPr/>
        </p:nvSpPr>
        <p:spPr>
          <a:xfrm rot="7485945">
            <a:off x="2972966" y="3115228"/>
            <a:ext cx="584730" cy="369332"/>
          </a:xfrm>
          <a:prstGeom prst="rightArrow">
            <a:avLst/>
          </a:prstGeom>
          <a:ln>
            <a:solidFill>
              <a:srgbClr val="FFF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/>
          <p:cNvSpPr/>
          <p:nvPr/>
        </p:nvSpPr>
        <p:spPr>
          <a:xfrm>
            <a:off x="5751778" y="4434449"/>
            <a:ext cx="584730" cy="369332"/>
          </a:xfrm>
          <a:prstGeom prst="rightArrow">
            <a:avLst/>
          </a:prstGeom>
          <a:ln>
            <a:solidFill>
              <a:srgbClr val="FFF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/>
          <p:cNvSpPr/>
          <p:nvPr/>
        </p:nvSpPr>
        <p:spPr>
          <a:xfrm rot="13607476">
            <a:off x="7557615" y="3029010"/>
            <a:ext cx="584730" cy="369332"/>
          </a:xfrm>
          <a:prstGeom prst="rightArrow">
            <a:avLst/>
          </a:prstGeom>
          <a:ln>
            <a:solidFill>
              <a:srgbClr val="FFF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21054" y="160696"/>
            <a:ext cx="31299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算法思路</a:t>
            </a:r>
            <a:endParaRPr lang="zh-CN" altLang="en-US" sz="2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12" name="椭圆 1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6269" y="868139"/>
            <a:ext cx="54390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在利用贪心算法进行排版之后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通过二维数组的形式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结合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中的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matplotlib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库进行可视化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直观地得到了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A,B,C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阿里巴巴普惠体 3.0 65 Medium" panose="00020600040101010101" pitchFamily="18" charset="-122"/>
              </a:rPr>
              <a:t>三板的排版方案。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213267" y="2459295"/>
            <a:ext cx="3390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板材利用率𝛼计算公式如下：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1193153" y="4518846"/>
          <a:ext cx="3344334" cy="182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167"/>
                <a:gridCol w="1672167"/>
              </a:tblGrid>
              <a:tr h="455636">
                <a:tc>
                  <a:txBody>
                    <a:bodyPr/>
                    <a:lstStyle/>
                    <a:p>
                      <a:r>
                        <a:rPr lang="zh-CN" altLang="en-US" dirty="0"/>
                        <a:t>    板材种类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     利用率</a:t>
                      </a:r>
                      <a:endParaRPr lang="zh-CN" altLang="en-US" dirty="0"/>
                    </a:p>
                  </a:txBody>
                  <a:tcPr/>
                </a:tc>
              </a:tr>
              <a:tr h="45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94.45%</a:t>
                      </a:r>
                      <a:endParaRPr lang="zh-CN" altLang="en-US"/>
                    </a:p>
                  </a:txBody>
                  <a:tcPr/>
                </a:tc>
              </a:tr>
              <a:tr h="45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93.50%</a:t>
                      </a:r>
                      <a:endParaRPr lang="zh-CN" altLang="en-US"/>
                    </a:p>
                  </a:txBody>
                  <a:tcPr/>
                </a:tc>
              </a:tr>
              <a:tr h="45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92.19%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6096000" y="796325"/>
            <a:ext cx="5300255" cy="5765363"/>
            <a:chOff x="6096000" y="796325"/>
            <a:chExt cx="5300255" cy="5765363"/>
          </a:xfrm>
        </p:grpSpPr>
        <p:sp>
          <p:nvSpPr>
            <p:cNvPr id="6" name="矩形 5"/>
            <p:cNvSpPr/>
            <p:nvPr/>
          </p:nvSpPr>
          <p:spPr>
            <a:xfrm>
              <a:off x="6096000" y="796325"/>
              <a:ext cx="5300255" cy="5683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376029" y="796325"/>
              <a:ext cx="4961107" cy="5765363"/>
              <a:chOff x="6376029" y="796325"/>
              <a:chExt cx="4961107" cy="5765363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1"/>
              <a:srcRect b="2486"/>
              <a:stretch>
                <a:fillRect/>
              </a:stretch>
            </p:blipFill>
            <p:spPr>
              <a:xfrm>
                <a:off x="6829623" y="4596735"/>
                <a:ext cx="4288216" cy="1964953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76029" y="796325"/>
                <a:ext cx="4961107" cy="1769413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6029" y="2737150"/>
                <a:ext cx="4903886" cy="1863381"/>
              </a:xfrm>
              <a:prstGeom prst="rect">
                <a:avLst/>
              </a:prstGeom>
            </p:spPr>
          </p:pic>
        </p:grpSp>
      </p:grpSp>
      <p:sp>
        <p:nvSpPr>
          <p:cNvPr id="29" name="矩形: 圆角 28"/>
          <p:cNvSpPr/>
          <p:nvPr/>
        </p:nvSpPr>
        <p:spPr>
          <a:xfrm>
            <a:off x="11368776" y="1420378"/>
            <a:ext cx="728133" cy="38946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11368775" y="3311908"/>
            <a:ext cx="728133" cy="38946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11368775" y="5310748"/>
            <a:ext cx="728133" cy="38946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264137" y="2776077"/>
          <a:ext cx="3359840" cy="1635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xMath" r:id="rId4" imgW="1371600" imgH="1371600" progId="Equation.AxMath">
                  <p:embed/>
                </p:oleObj>
              </mc:Choice>
              <mc:Fallback>
                <p:oleObj name="AxMath" r:id="rId4" imgW="1371600" imgH="1371600" progId="Equation.AxMat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4137" y="2776077"/>
                        <a:ext cx="3359840" cy="1635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mon2"/>
          <p:cNvSpPr/>
          <p:nvPr/>
        </p:nvSpPr>
        <p:spPr>
          <a:xfrm flipH="1" flipV="1">
            <a:off x="945903" y="2304041"/>
            <a:ext cx="3838835" cy="4144457"/>
          </a:xfrm>
          <a:prstGeom prst="roundRect">
            <a:avLst>
              <a:gd name="adj" fmla="val 6689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863731" y="796325"/>
            <a:ext cx="25874" cy="5683416"/>
          </a:xfrm>
          <a:prstGeom prst="line">
            <a:avLst/>
          </a:prstGeom>
          <a:ln w="38100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021054" y="160696"/>
            <a:ext cx="31299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600" b="1" dirty="0">
                <a:solidFill>
                  <a:schemeClr val="accent1"/>
                </a:solidFill>
                <a:ea typeface="阿里巴巴普惠体 3.0 65 Medium" panose="00020600040101010101" pitchFamily="18" charset="-122"/>
              </a:rPr>
              <a:t>板材的粗排方案</a:t>
            </a:r>
            <a:endParaRPr lang="zh-CN" altLang="en-US" sz="2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19" name="椭圆 1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48656" y="811973"/>
            <a:ext cx="11409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为了验证结果的合理性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我们利用排版软件，分别对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三块板材进行排版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得出工件在实际情况下的切割排版方案如下图所示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lemon2"/>
          <p:cNvSpPr/>
          <p:nvPr/>
        </p:nvSpPr>
        <p:spPr>
          <a:xfrm rot="10800000" flipH="1" flipV="1">
            <a:off x="6391347" y="1470455"/>
            <a:ext cx="5690586" cy="494622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91347" y="156427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>
                <a:solidFill>
                  <a:schemeClr val="accent1"/>
                </a:solidFill>
                <a:ea typeface="阿里巴巴普惠体 3.0 65 Medium" panose="00020600040101010101" pitchFamily="18" charset="-122"/>
              </a:rPr>
              <a:t>方案的利用率及误差分析</a:t>
            </a:r>
            <a:r>
              <a:rPr kumimoji="1" lang="en-US" altLang="zh-CN" sz="2800" b="1">
                <a:solidFill>
                  <a:schemeClr val="accent1"/>
                </a:solidFill>
                <a:ea typeface="阿里巴巴普惠体 3.0 65 Medium" panose="00020600040101010101" pitchFamily="18" charset="-122"/>
              </a:rPr>
              <a:t>:</a:t>
            </a:r>
            <a:endParaRPr kumimoji="1" lang="zh-CN" altLang="en-US" sz="2800" b="1">
              <a:solidFill>
                <a:schemeClr val="accent1"/>
              </a:solidFill>
              <a:ea typeface="阿里巴巴普惠体 3.0 65 Mediu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91347" y="2099645"/>
            <a:ext cx="624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计算此时各板材的实际利用率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/>
              <p:cNvGraphicFramePr>
                <a:graphicFrameLocks noGrp="1"/>
              </p:cNvGraphicFramePr>
              <p:nvPr/>
            </p:nvGraphicFramePr>
            <p:xfrm>
              <a:off x="6896137" y="2623708"/>
              <a:ext cx="5100117" cy="18225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0039"/>
                    <a:gridCol w="1700039"/>
                    <a:gridCol w="1700039"/>
                  </a:tblGrid>
                  <a:tr h="455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板材种类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 实际利用率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altLang="en-US" sz="1800" b="1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zh-CN" altLang="en-US" sz="1800" b="1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粗排利用率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altLang="en-US" sz="1800" b="1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/>
                              </m:sSup>
                            </m:oMath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</a:tr>
                  <a:tr h="455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A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94.72%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94.45%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455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B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93.69%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93.50%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455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C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92.68%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92.19%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/>
              <p:cNvGraphicFramePr>
                <a:graphicFrameLocks noGrp="1"/>
              </p:cNvGraphicFramePr>
              <p:nvPr/>
            </p:nvGraphicFramePr>
            <p:xfrm>
              <a:off x="6896137" y="2623708"/>
              <a:ext cx="5100117" cy="18225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0039"/>
                    <a:gridCol w="1700039"/>
                    <a:gridCol w="1700039"/>
                  </a:tblGrid>
                  <a:tr h="455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板材种类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455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A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94.72%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94.45%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455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B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93.69%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93.50%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455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C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92.68%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92.19%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9446195" y="2118440"/>
                <a:ext cx="3745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195" y="2118440"/>
                <a:ext cx="374525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152" t="-26" r="-4798" b="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6656936" y="4615855"/>
            <a:ext cx="51541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对比实际情况下板材的排版结果与贪心算法得到的粗排结果可知，两者板材利用率的误差在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以内，因此可认为基于局部量化的贪心算法基本实现了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利用率的切割排版方案。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1054" y="160696"/>
            <a:ext cx="31299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实际排版方案</a:t>
            </a:r>
            <a:endParaRPr lang="zh-CN" altLang="en-US" sz="2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4" name="椭圆 3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6173998" y="1460449"/>
            <a:ext cx="5968952" cy="5096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312539" y="1433964"/>
            <a:ext cx="5100117" cy="4964059"/>
            <a:chOff x="173444" y="1327729"/>
            <a:chExt cx="5174773" cy="522738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896" y="4701505"/>
              <a:ext cx="4243677" cy="1853606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745" y="3086354"/>
              <a:ext cx="4910667" cy="169121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444" y="1327729"/>
              <a:ext cx="5174773" cy="1758625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316310" y="1396923"/>
            <a:ext cx="5145487" cy="5300381"/>
            <a:chOff x="6096000" y="1034437"/>
            <a:chExt cx="5300255" cy="5527251"/>
          </a:xfrm>
        </p:grpSpPr>
        <p:sp>
          <p:nvSpPr>
            <p:cNvPr id="15" name="矩形 14"/>
            <p:cNvSpPr/>
            <p:nvPr/>
          </p:nvSpPr>
          <p:spPr>
            <a:xfrm>
              <a:off x="6096000" y="1034437"/>
              <a:ext cx="5300255" cy="544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376029" y="1187751"/>
              <a:ext cx="5020226" cy="5373937"/>
              <a:chOff x="6376029" y="1187751"/>
              <a:chExt cx="5020226" cy="5373937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6"/>
              <a:srcRect b="2486"/>
              <a:stretch>
                <a:fillRect/>
              </a:stretch>
            </p:blipFill>
            <p:spPr>
              <a:xfrm>
                <a:off x="6829623" y="4596735"/>
                <a:ext cx="4288216" cy="1964953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6029" y="1187751"/>
                <a:ext cx="4961107" cy="1769413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2369" y="2852355"/>
                <a:ext cx="4903886" cy="1863380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/>
        </p:nvGrpSpPr>
        <p:grpSpPr>
          <a:xfrm>
            <a:off x="5473699" y="1894843"/>
            <a:ext cx="728134" cy="3896525"/>
            <a:chOff x="5473699" y="1894843"/>
            <a:chExt cx="728134" cy="3896525"/>
          </a:xfrm>
        </p:grpSpPr>
        <p:sp>
          <p:nvSpPr>
            <p:cNvPr id="12" name="矩形: 圆角 11"/>
            <p:cNvSpPr/>
            <p:nvPr/>
          </p:nvSpPr>
          <p:spPr>
            <a:xfrm>
              <a:off x="5473700" y="1894843"/>
              <a:ext cx="728133" cy="3894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板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5473699" y="3648372"/>
              <a:ext cx="728133" cy="3894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板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5473699" y="5401901"/>
              <a:ext cx="728133" cy="3894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板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-0.5 0.0178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2"/>
          <p:cNvSpPr/>
          <p:nvPr/>
        </p:nvSpPr>
        <p:spPr>
          <a:xfrm>
            <a:off x="6823941" y="4124085"/>
            <a:ext cx="1713571" cy="574513"/>
          </a:xfrm>
          <a:prstGeom prst="roundRect">
            <a:avLst/>
          </a:prstGeom>
          <a:solidFill>
            <a:srgbClr val="8BC7C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7471" y="133088"/>
            <a:ext cx="23948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单刀切割演示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60" y="1279819"/>
            <a:ext cx="6435902" cy="20357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842" y="1279819"/>
            <a:ext cx="5133536" cy="21491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9" y="3901002"/>
            <a:ext cx="6378213" cy="2149181"/>
          </a:xfrm>
          <a:prstGeom prst="rect">
            <a:avLst/>
          </a:prstGeom>
        </p:spPr>
      </p:pic>
      <p:sp>
        <p:nvSpPr>
          <p:cNvPr id="10" name="圆角矩形 4"/>
          <p:cNvSpPr/>
          <p:nvPr/>
        </p:nvSpPr>
        <p:spPr>
          <a:xfrm>
            <a:off x="9296865" y="4477880"/>
            <a:ext cx="1703073" cy="546218"/>
          </a:xfrm>
          <a:prstGeom prst="roundRect">
            <a:avLst/>
          </a:prstGeom>
          <a:solidFill>
            <a:srgbClr val="6AB1C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11" name="文本框 9"/>
          <p:cNvSpPr txBox="1">
            <a:spLocks noChangeArrowheads="1"/>
          </p:cNvSpPr>
          <p:nvPr/>
        </p:nvSpPr>
        <p:spPr bwMode="auto">
          <a:xfrm>
            <a:off x="9365650" y="4487945"/>
            <a:ext cx="182308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空载路径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0"/>
          <p:cNvSpPr/>
          <p:nvPr/>
        </p:nvSpPr>
        <p:spPr>
          <a:xfrm>
            <a:off x="9298766" y="3786245"/>
            <a:ext cx="1713571" cy="558423"/>
          </a:xfrm>
          <a:prstGeom prst="roundRect">
            <a:avLst/>
          </a:prstGeom>
          <a:solidFill>
            <a:srgbClr val="6AB1C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13" name="文本框 11"/>
          <p:cNvSpPr txBox="1">
            <a:spLocks noChangeArrowheads="1"/>
          </p:cNvSpPr>
          <p:nvPr/>
        </p:nvSpPr>
        <p:spPr bwMode="auto">
          <a:xfrm>
            <a:off x="9327693" y="3792981"/>
            <a:ext cx="171357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下料路径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6849314" y="4167546"/>
            <a:ext cx="162702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切割路径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lemon2"/>
          <p:cNvSpPr/>
          <p:nvPr/>
        </p:nvSpPr>
        <p:spPr>
          <a:xfrm rot="10800000" flipH="1" flipV="1">
            <a:off x="6641124" y="3581949"/>
            <a:ext cx="5368828" cy="2634655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9" name="圆角矩形 4"/>
          <p:cNvSpPr/>
          <p:nvPr/>
        </p:nvSpPr>
        <p:spPr>
          <a:xfrm>
            <a:off x="10219511" y="5304110"/>
            <a:ext cx="1564566" cy="631589"/>
          </a:xfrm>
          <a:prstGeom prst="roundRect">
            <a:avLst/>
          </a:prstGeom>
          <a:solidFill>
            <a:srgbClr val="367BA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20" name="文本框 9"/>
          <p:cNvSpPr txBox="1">
            <a:spLocks noChangeArrowheads="1"/>
          </p:cNvSpPr>
          <p:nvPr/>
        </p:nvSpPr>
        <p:spPr bwMode="auto">
          <a:xfrm>
            <a:off x="10226998" y="5358294"/>
            <a:ext cx="174338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10"/>
          <p:cNvSpPr/>
          <p:nvPr/>
        </p:nvSpPr>
        <p:spPr>
          <a:xfrm>
            <a:off x="6849314" y="5301422"/>
            <a:ext cx="1695857" cy="548238"/>
          </a:xfrm>
          <a:prstGeom prst="roundRect">
            <a:avLst/>
          </a:prstGeom>
          <a:solidFill>
            <a:srgbClr val="4F93B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22" name="文本框 11"/>
          <p:cNvSpPr txBox="1">
            <a:spLocks noChangeArrowheads="1"/>
          </p:cNvSpPr>
          <p:nvPr/>
        </p:nvSpPr>
        <p:spPr bwMode="auto">
          <a:xfrm>
            <a:off x="6886636" y="5306305"/>
            <a:ext cx="171357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多刀协同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箭头: 右 22"/>
          <p:cNvSpPr/>
          <p:nvPr/>
        </p:nvSpPr>
        <p:spPr>
          <a:xfrm rot="20209595">
            <a:off x="8633725" y="4033421"/>
            <a:ext cx="584730" cy="369332"/>
          </a:xfrm>
          <a:prstGeom prst="rightArrow">
            <a:avLst/>
          </a:prstGeom>
          <a:ln>
            <a:solidFill>
              <a:srgbClr val="FFF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/>
          <p:cNvSpPr/>
          <p:nvPr/>
        </p:nvSpPr>
        <p:spPr>
          <a:xfrm rot="1505019">
            <a:off x="8650923" y="4513932"/>
            <a:ext cx="584730" cy="369332"/>
          </a:xfrm>
          <a:prstGeom prst="rightArrow">
            <a:avLst/>
          </a:prstGeom>
          <a:ln>
            <a:solidFill>
              <a:srgbClr val="FFF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/>
          <p:cNvSpPr/>
          <p:nvPr/>
        </p:nvSpPr>
        <p:spPr>
          <a:xfrm rot="8909350">
            <a:off x="8549796" y="5050346"/>
            <a:ext cx="815790" cy="369332"/>
          </a:xfrm>
          <a:prstGeom prst="rightArrow">
            <a:avLst/>
          </a:prstGeom>
          <a:ln>
            <a:solidFill>
              <a:srgbClr val="FFF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/>
          <p:cNvSpPr/>
          <p:nvPr/>
        </p:nvSpPr>
        <p:spPr>
          <a:xfrm>
            <a:off x="8696493" y="5447387"/>
            <a:ext cx="1523016" cy="369332"/>
          </a:xfrm>
          <a:prstGeom prst="rightArrow">
            <a:avLst/>
          </a:prstGeom>
          <a:ln>
            <a:solidFill>
              <a:srgbClr val="FFF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24360" y="852067"/>
            <a:ext cx="770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4359" y="3408207"/>
            <a:ext cx="770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11129" y="819822"/>
            <a:ext cx="770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3" name="椭圆 32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emon1"/>
          <p:cNvSpPr/>
          <p:nvPr/>
        </p:nvSpPr>
        <p:spPr>
          <a:xfrm>
            <a:off x="4513471" y="1030865"/>
            <a:ext cx="7538866" cy="903788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58" name="lemon41"/>
          <p:cNvSpPr txBox="1"/>
          <p:nvPr/>
        </p:nvSpPr>
        <p:spPr>
          <a:xfrm>
            <a:off x="4520726" y="968613"/>
            <a:ext cx="7485561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适应度函数通过统计布尔数组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coverage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中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True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的总数来追踪刀具移动覆盖的总面积𝑆𝑐，同时考虑总移动距离，以衡量优化效果。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2251" y="136184"/>
            <a:ext cx="293427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1"/>
                </a:solidFill>
                <a:ea typeface="阿里巴巴普惠体 3.0 65 Medium" panose="00020600040101010101" pitchFamily="18" charset="-122"/>
                <a:sym typeface="+mn-ea"/>
              </a:rPr>
              <a:t>空载路径的确定</a:t>
            </a:r>
            <a:endParaRPr lang="zh-CN" altLang="en-US" sz="2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204" y="1242315"/>
            <a:ext cx="4242267" cy="52915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2648" y="872983"/>
            <a:ext cx="3166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空载路径遗传算法流程图</a:t>
            </a:r>
            <a:endParaRPr lang="en-US" altLang="zh-CN" sz="1800" b="1" dirty="0">
              <a:solidFill>
                <a:srgbClr val="1C62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499269" y="1907468"/>
          <a:ext cx="3662726" cy="786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AxMath" r:id="rId2" imgW="1371600" imgH="1371600" progId="Equation.AxMath">
                  <p:embed/>
                </p:oleObj>
              </mc:Choice>
              <mc:Fallback>
                <p:oleObj name="AxMath" r:id="rId2" imgW="1371600" imgH="1371600" progId="Equation.AxMath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9269" y="1907468"/>
                        <a:ext cx="3662726" cy="786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emon1"/>
          <p:cNvSpPr/>
          <p:nvPr/>
        </p:nvSpPr>
        <p:spPr>
          <a:xfrm>
            <a:off x="4692184" y="2721001"/>
            <a:ext cx="7314103" cy="903788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lemon41"/>
              <p:cNvSpPr txBox="1"/>
              <p:nvPr/>
            </p:nvSpPr>
            <p:spPr>
              <a:xfrm>
                <a:off x="4699439" y="2658749"/>
                <a:ext cx="7262387" cy="873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/>
                  </a:rPr>
                  <a:t>总移动距离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i="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Arial" panose="020B0604020202020204"/>
                      </a:rPr>
                      <m:t>D</m:t>
                    </m:r>
                  </m:oMath>
                </a14:m>
                <a:r>
                  <a:rPr lang="zh-CN" altLang="en-US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/>
                  </a:rPr>
                  <a:t>衡量所有刀具在完成切割任务中的路径总长度，其最小化表示路径效率高、能耗和时间成本低，设定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/>
                  </a:rPr>
                  <a:t>时间步为</a:t>
                </a:r>
                <a:r>
                  <a:rPr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/>
                  </a:rPr>
                  <a:t>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/>
                  </a:rPr>
                  <a:t>秒</a:t>
                </a:r>
                <a:r>
                  <a:rPr lang="zh-CN" altLang="en-US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/>
                  </a:rPr>
                  <a:t>。</a:t>
                </a:r>
                <a:endParaRPr lang="zh-CN" altLang="en-US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阿里巴巴普惠体 3.0 65 Medium" panose="00020600040101010101" pitchFamily="18" charset="-122"/>
                </a:endParaRPr>
              </a:p>
            </p:txBody>
          </p:sp>
        </mc:Choice>
        <mc:Fallback>
          <p:sp>
            <p:nvSpPr>
              <p:cNvPr id="7" name="lemon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39" y="2658749"/>
                <a:ext cx="7262387" cy="873957"/>
              </a:xfrm>
              <a:prstGeom prst="rect">
                <a:avLst/>
              </a:prstGeom>
              <a:blipFill rotWithShape="1">
                <a:blip r:embed="rId4"/>
                <a:stretch>
                  <a:fillRect l="-6" r="5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401760" y="3679160"/>
          <a:ext cx="1762287" cy="873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xMath" r:id="rId5" imgW="1371600" imgH="1371600" progId="Equation.AxMath">
                  <p:embed/>
                </p:oleObj>
              </mc:Choice>
              <mc:Fallback>
                <p:oleObj name="AxMath" r:id="rId5" imgW="1371600" imgH="13716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01760" y="3679160"/>
                        <a:ext cx="1762287" cy="873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emon1"/>
          <p:cNvSpPr/>
          <p:nvPr/>
        </p:nvSpPr>
        <p:spPr>
          <a:xfrm>
            <a:off x="4692184" y="4623250"/>
            <a:ext cx="7314103" cy="903788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1" name="lemon41"/>
          <p:cNvSpPr txBox="1"/>
          <p:nvPr/>
        </p:nvSpPr>
        <p:spPr>
          <a:xfrm>
            <a:off x="4699439" y="4560998"/>
            <a:ext cx="7262387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适应度函数与总覆盖面积成正比，与总移动距离成反比，意味着更大的覆盖面积和更短的移动距离提高适应度。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7782111" y="5597171"/>
          <a:ext cx="1001586" cy="83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AxMath" r:id="rId7" imgW="1371600" imgH="1371600" progId="Equation.AxMath">
                  <p:embed/>
                </p:oleObj>
              </mc:Choice>
              <mc:Fallback>
                <p:oleObj name="AxMath" r:id="rId7" imgW="1371600" imgH="13716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82111" y="5597171"/>
                        <a:ext cx="1001586" cy="83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15" name="椭圆 1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: 圆角 57"/>
          <p:cNvSpPr/>
          <p:nvPr/>
        </p:nvSpPr>
        <p:spPr>
          <a:xfrm>
            <a:off x="5995661" y="2843937"/>
            <a:ext cx="1810132" cy="495422"/>
          </a:xfrm>
          <a:prstGeom prst="round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/>
          <p:cNvSpPr/>
          <p:nvPr/>
        </p:nvSpPr>
        <p:spPr>
          <a:xfrm>
            <a:off x="781528" y="925109"/>
            <a:ext cx="3604973" cy="2275024"/>
          </a:xfrm>
          <a:prstGeom prst="roundRect">
            <a:avLst/>
          </a:prstGeom>
          <a:solidFill>
            <a:srgbClr val="E3E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98286" y="157390"/>
            <a:ext cx="324346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1"/>
                </a:solidFill>
                <a:ea typeface="阿里巴巴普惠体 3.0 65 Medium" panose="00020600040101010101" pitchFamily="18" charset="-122"/>
              </a:rPr>
              <a:t>空载路径的确定</a:t>
            </a:r>
            <a:endParaRPr lang="zh-CN" altLang="en-US" sz="2600" b="1" dirty="0">
              <a:solidFill>
                <a:schemeClr val="accent1"/>
              </a:solidFill>
              <a:ea typeface="阿里巴巴普惠体 3.0 65 Medium" panose="00020600040101010101" pitchFamily="18" charset="-122"/>
            </a:endParaRPr>
          </a:p>
        </p:txBody>
      </p:sp>
      <p:sp>
        <p:nvSpPr>
          <p:cNvPr id="4" name="lemon2"/>
          <p:cNvSpPr/>
          <p:nvPr/>
        </p:nvSpPr>
        <p:spPr>
          <a:xfrm>
            <a:off x="1525123" y="1751166"/>
            <a:ext cx="2275791" cy="568687"/>
          </a:xfrm>
          <a:prstGeom prst="roundRect">
            <a:avLst>
              <a:gd name="adj" fmla="val 5173"/>
            </a:avLst>
          </a:prstGeom>
          <a:solidFill>
            <a:srgbClr val="2B6FFF">
              <a:alpha val="15079"/>
            </a:srgbClr>
          </a:solidFill>
          <a:ln w="1270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确定切割刀的速度</a:t>
            </a:r>
            <a:endParaRPr 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5" name="lemon3"/>
          <p:cNvSpPr/>
          <p:nvPr/>
        </p:nvSpPr>
        <p:spPr>
          <a:xfrm>
            <a:off x="1145794" y="1005257"/>
            <a:ext cx="2841535" cy="665761"/>
          </a:xfrm>
          <a:prstGeom prst="roundRect">
            <a:avLst>
              <a:gd name="adj" fmla="val 5173"/>
            </a:avLst>
          </a:prstGeom>
          <a:solidFill>
            <a:srgbClr val="2B6FFF">
              <a:alpha val="15079"/>
            </a:srgbClr>
          </a:solidFill>
          <a:ln w="1270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确定切割刀的起始位置</a:t>
            </a:r>
            <a:endParaRPr 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6" name="lemon4"/>
          <p:cNvSpPr/>
          <p:nvPr/>
        </p:nvSpPr>
        <p:spPr>
          <a:xfrm>
            <a:off x="1040095" y="2472613"/>
            <a:ext cx="3052932" cy="568687"/>
          </a:xfrm>
          <a:prstGeom prst="roundRect">
            <a:avLst>
              <a:gd name="adj" fmla="val 5173"/>
            </a:avLst>
          </a:prstGeom>
          <a:solidFill>
            <a:srgbClr val="2B6FFF">
              <a:alpha val="15079"/>
            </a:srgbClr>
          </a:solidFill>
          <a:ln w="1270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确定刀具的横向移动序列</a:t>
            </a:r>
            <a:endParaRPr 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2" name="lemon17"/>
          <p:cNvSpPr/>
          <p:nvPr/>
        </p:nvSpPr>
        <p:spPr>
          <a:xfrm>
            <a:off x="5514178" y="1554468"/>
            <a:ext cx="1132636" cy="1090823"/>
          </a:xfrm>
          <a:prstGeom prst="ellipse">
            <a:avLst/>
          </a:prstGeom>
          <a:solidFill>
            <a:srgbClr val="8BC7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3" name="lemon18"/>
          <p:cNvSpPr txBox="1"/>
          <p:nvPr/>
        </p:nvSpPr>
        <p:spPr>
          <a:xfrm>
            <a:off x="5472095" y="1903057"/>
            <a:ext cx="1197662" cy="393647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切割刀具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9" name="lemon20"/>
          <p:cNvSpPr txBox="1"/>
          <p:nvPr/>
        </p:nvSpPr>
        <p:spPr>
          <a:xfrm>
            <a:off x="5642929" y="2895937"/>
            <a:ext cx="2552920" cy="393647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最佳空载路径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4" name="lemon28"/>
          <p:cNvSpPr/>
          <p:nvPr/>
        </p:nvSpPr>
        <p:spPr>
          <a:xfrm>
            <a:off x="7790134" y="1555235"/>
            <a:ext cx="1132636" cy="1132636"/>
          </a:xfrm>
          <a:prstGeom prst="ellipse">
            <a:avLst/>
          </a:prstGeom>
          <a:solidFill>
            <a:srgbClr val="6AB1C7"/>
          </a:solidFill>
          <a:ln w="9525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5" name="lemon29"/>
          <p:cNvSpPr txBox="1"/>
          <p:nvPr/>
        </p:nvSpPr>
        <p:spPr>
          <a:xfrm>
            <a:off x="7845360" y="1727119"/>
            <a:ext cx="1000633" cy="701424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遗传算法优化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7" name="lemon17"/>
          <p:cNvSpPr/>
          <p:nvPr/>
        </p:nvSpPr>
        <p:spPr>
          <a:xfrm>
            <a:off x="10157742" y="1554468"/>
            <a:ext cx="1132636" cy="1090823"/>
          </a:xfrm>
          <a:prstGeom prst="ellipse">
            <a:avLst/>
          </a:prstGeom>
          <a:solidFill>
            <a:srgbClr val="4F93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9" name="lemon18"/>
          <p:cNvSpPr txBox="1"/>
          <p:nvPr/>
        </p:nvSpPr>
        <p:spPr>
          <a:xfrm>
            <a:off x="10250572" y="1879707"/>
            <a:ext cx="941180" cy="393647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可视化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03" y="3857068"/>
            <a:ext cx="3511835" cy="263387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743" y="3857067"/>
            <a:ext cx="3511835" cy="2633877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038" y="3857066"/>
            <a:ext cx="3511833" cy="2633875"/>
          </a:xfrm>
          <a:prstGeom prst="rect">
            <a:avLst/>
          </a:prstGeom>
        </p:spPr>
      </p:pic>
      <p:sp>
        <p:nvSpPr>
          <p:cNvPr id="53" name="箭头: 右 52"/>
          <p:cNvSpPr/>
          <p:nvPr/>
        </p:nvSpPr>
        <p:spPr>
          <a:xfrm>
            <a:off x="4467863" y="1877955"/>
            <a:ext cx="933574" cy="369332"/>
          </a:xfrm>
          <a:prstGeom prst="rightArrow">
            <a:avLst/>
          </a:prstGeom>
          <a:ln>
            <a:solidFill>
              <a:srgbClr val="FFF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箭头: 右 53"/>
          <p:cNvSpPr/>
          <p:nvPr/>
        </p:nvSpPr>
        <p:spPr>
          <a:xfrm>
            <a:off x="6806909" y="1852344"/>
            <a:ext cx="948442" cy="369332"/>
          </a:xfrm>
          <a:prstGeom prst="rightArrow">
            <a:avLst/>
          </a:prstGeom>
          <a:ln>
            <a:solidFill>
              <a:srgbClr val="FFF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右 55"/>
          <p:cNvSpPr/>
          <p:nvPr/>
        </p:nvSpPr>
        <p:spPr>
          <a:xfrm>
            <a:off x="9096575" y="1877955"/>
            <a:ext cx="876306" cy="369332"/>
          </a:xfrm>
          <a:prstGeom prst="rightArrow">
            <a:avLst/>
          </a:prstGeom>
          <a:ln>
            <a:solidFill>
              <a:srgbClr val="FFF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箭头: 右 56"/>
          <p:cNvSpPr/>
          <p:nvPr/>
        </p:nvSpPr>
        <p:spPr>
          <a:xfrm rot="9897842">
            <a:off x="7847758" y="2637396"/>
            <a:ext cx="2458795" cy="369332"/>
          </a:xfrm>
          <a:prstGeom prst="rightArrow">
            <a:avLst/>
          </a:prstGeom>
          <a:ln>
            <a:solidFill>
              <a:srgbClr val="FFF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339548" y="3698235"/>
            <a:ext cx="770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751578" y="3716950"/>
            <a:ext cx="770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956602" y="3698234"/>
            <a:ext cx="770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63" name="椭圆 62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74019" y="905861"/>
                <a:ext cx="117030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起点位于左下角，红色和蓝色刀具一开始同时开始运动，并且它们的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</m:oMath>
                </a14:m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曲线完全相同：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9" y="905861"/>
                <a:ext cx="11703007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3" t="-88" r="2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2" y="1680741"/>
            <a:ext cx="5234308" cy="174825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5773" y="150582"/>
            <a:ext cx="60946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2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板多刀协同切割函数</a:t>
            </a:r>
            <a:endParaRPr lang="zh-CN" altLang="en-US" sz="2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36" y="3781474"/>
            <a:ext cx="5835613" cy="2738193"/>
          </a:xfrm>
          <a:prstGeom prst="rect">
            <a:avLst/>
          </a:prstGeom>
        </p:spPr>
      </p:pic>
      <p:sp>
        <p:nvSpPr>
          <p:cNvPr id="4" name="箭头: 右 3"/>
          <p:cNvSpPr/>
          <p:nvPr/>
        </p:nvSpPr>
        <p:spPr>
          <a:xfrm rot="5400000">
            <a:off x="2887342" y="3412607"/>
            <a:ext cx="913373" cy="3693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234625" y="1303187"/>
          <a:ext cx="5742402" cy="2503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AxMath" r:id="rId4" imgW="1371600" imgH="1371600" progId="Equation.AxMath">
                  <p:embed/>
                </p:oleObj>
              </mc:Choice>
              <mc:Fallback>
                <p:oleObj name="AxMath" r:id="rId4" imgW="1371600" imgH="1371600" progId="Equation.AxMath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34625" y="1303187"/>
                        <a:ext cx="5742402" cy="2503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292373" y="3806553"/>
          <a:ext cx="3726407" cy="1068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AxMath" r:id="rId6" imgW="1371600" imgH="1371600" progId="Equation.AxMath">
                  <p:embed/>
                </p:oleObj>
              </mc:Choice>
              <mc:Fallback>
                <p:oleObj name="AxMath" r:id="rId6" imgW="1371600" imgH="13716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92373" y="3806553"/>
                        <a:ext cx="3726407" cy="1068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292372" y="4968171"/>
          <a:ext cx="3570321" cy="1432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AxMath" r:id="rId8" imgW="1371600" imgH="1371600" progId="Equation.AxMath">
                  <p:embed/>
                </p:oleObj>
              </mc:Choice>
              <mc:Fallback>
                <p:oleObj name="AxMath" r:id="rId8" imgW="1371600" imgH="1371600" progId="Equation.AxMath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92372" y="4968171"/>
                        <a:ext cx="3570321" cy="1432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0076528" y="4140537"/>
            <a:ext cx="204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运行速度函数𝑣</a:t>
            </a:r>
            <a:r>
              <a:rPr lang="en-US" altLang="zh-CN" b="1" baseline="-25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baseline="-250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24914" y="5582807"/>
            <a:ext cx="256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轨道移动速度函数𝑣</a:t>
            </a:r>
            <a:r>
              <a:rPr lang="en-US" altLang="zh-CN" b="1" baseline="-25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aseline="-250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16" name="椭圆 15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4.10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0030" y="943718"/>
            <a:ext cx="5620390" cy="17423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28" y="2890856"/>
            <a:ext cx="5442848" cy="18201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02" y="4963335"/>
            <a:ext cx="3458725" cy="1466441"/>
          </a:xfrm>
          <a:prstGeom prst="rect">
            <a:avLst/>
          </a:prstGeom>
        </p:spPr>
      </p:pic>
      <p:sp>
        <p:nvSpPr>
          <p:cNvPr id="7" name="lemon2"/>
          <p:cNvSpPr/>
          <p:nvPr/>
        </p:nvSpPr>
        <p:spPr>
          <a:xfrm rot="10800000" flipH="1" flipV="1">
            <a:off x="366487" y="877548"/>
            <a:ext cx="6638221" cy="188907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505841" y="1510036"/>
            <a:ext cx="728133" cy="38946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505840" y="3401566"/>
            <a:ext cx="728133" cy="38946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505840" y="5400406"/>
            <a:ext cx="728133" cy="38946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lemon2"/>
          <p:cNvSpPr/>
          <p:nvPr/>
        </p:nvSpPr>
        <p:spPr>
          <a:xfrm rot="10800000" flipH="1" flipV="1">
            <a:off x="366486" y="2877882"/>
            <a:ext cx="6638221" cy="188907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4" name="lemon2"/>
          <p:cNvSpPr/>
          <p:nvPr/>
        </p:nvSpPr>
        <p:spPr>
          <a:xfrm rot="10800000" flipH="1" flipV="1">
            <a:off x="366486" y="4888644"/>
            <a:ext cx="4823886" cy="161582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45773" y="150582"/>
            <a:ext cx="60946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多刀协同切割结果</a:t>
            </a:r>
            <a:endParaRPr lang="zh-CN" altLang="en-US" sz="2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20" name="椭圆 19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140375" y="2509014"/>
            <a:ext cx="499755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刀具排列在平行于短边的直线上</a:t>
            </a:r>
            <a:endParaRPr lang="en-US" altLang="zh-CN" sz="2200" b="1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刀具之间至少保持</a:t>
            </a:r>
            <a:r>
              <a:rPr lang="en-US" altLang="zh-CN" sz="22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100mm</a:t>
            </a:r>
            <a:r>
              <a:rPr lang="zh-CN" altLang="en-US" sz="22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间隔</a:t>
            </a:r>
            <a:endParaRPr lang="en-US" altLang="zh-CN" sz="2200" b="1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切割方向呈</a:t>
            </a:r>
            <a:r>
              <a:rPr lang="zh-CN" altLang="en-US" sz="22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螺旋状</a:t>
            </a:r>
            <a:endParaRPr lang="zh-CN" altLang="en-US" sz="2200" b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2563077" y="4115054"/>
            <a:ext cx="4210685" cy="1322070"/>
            <a:chOff x="8704421" y="540040"/>
            <a:chExt cx="4210685" cy="1322070"/>
          </a:xfrm>
        </p:grpSpPr>
        <p:sp>
          <p:nvSpPr>
            <p:cNvPr id="11" name="文本框 10"/>
            <p:cNvSpPr txBox="1"/>
            <p:nvPr>
              <p:custDataLst>
                <p:tags r:id="rId2"/>
              </p:custDataLst>
            </p:nvPr>
          </p:nvSpPr>
          <p:spPr>
            <a:xfrm>
              <a:off x="8704421" y="540040"/>
              <a:ext cx="1313815" cy="1322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9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en-US" altLang="zh-CN" sz="8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3"/>
              </p:custDataLst>
            </p:nvPr>
          </p:nvSpPr>
          <p:spPr>
            <a:xfrm>
              <a:off x="9822656" y="851631"/>
              <a:ext cx="30924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4000" b="1" spc="300" dirty="0">
                  <a:solidFill>
                    <a:srgbClr val="44546A">
                      <a:lumMod val="50000"/>
                    </a:srgbClr>
                  </a:solidFill>
                  <a:latin typeface="Arial" panose="020B0604020202020204"/>
                  <a:ea typeface="微软雅黑" panose="020B0503020204020204" pitchFamily="34" charset="-122"/>
                  <a:sym typeface="+mn-ea"/>
                </a:rPr>
                <a:t>赛前</a:t>
              </a:r>
              <a:r>
                <a:rPr lang="en-US" altLang="zh-CN" sz="4000" b="1" spc="300" dirty="0">
                  <a:solidFill>
                    <a:srgbClr val="44546A">
                      <a:lumMod val="50000"/>
                    </a:srgbClr>
                  </a:solidFill>
                  <a:latin typeface="Arial" panose="020B0604020202020204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4000" b="1" spc="300" dirty="0">
                  <a:solidFill>
                    <a:srgbClr val="44546A">
                      <a:lumMod val="50000"/>
                    </a:srgbClr>
                  </a:solidFill>
                  <a:latin typeface="Arial" panose="020B0604020202020204"/>
                  <a:ea typeface="微软雅黑" panose="020B0503020204020204" pitchFamily="34" charset="-122"/>
                  <a:sym typeface="+mn-ea"/>
                </a:rPr>
                <a:t>中准备</a:t>
              </a:r>
              <a:endParaRPr lang="zh-CN" altLang="en-US" sz="40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4"/>
            </p:custDataLst>
          </p:nvPr>
        </p:nvGrpSpPr>
        <p:grpSpPr>
          <a:xfrm>
            <a:off x="7355056" y="1561538"/>
            <a:ext cx="3442335" cy="1393825"/>
            <a:chOff x="5576876" y="2230747"/>
            <a:chExt cx="3442335" cy="1393825"/>
          </a:xfrm>
        </p:grpSpPr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5576876" y="2230747"/>
              <a:ext cx="1342390" cy="1322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9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en-US" altLang="zh-CN" sz="8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6982131" y="2302502"/>
              <a:ext cx="2037080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4000" b="1" spc="300" dirty="0">
                  <a:solidFill>
                    <a:srgbClr val="44546A">
                      <a:lumMod val="50000"/>
                    </a:srgbClr>
                  </a:solidFill>
                  <a:latin typeface="Arial" panose="020B0604020202020204"/>
                  <a:ea typeface="微软雅黑" panose="020B0503020204020204" pitchFamily="34" charset="-122"/>
                  <a:sym typeface="+mn-ea"/>
                </a:rPr>
                <a:t>评委评审角度</a:t>
              </a:r>
              <a:endParaRPr lang="zh-CN" altLang="en-US" sz="40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7"/>
            </p:custDataLst>
          </p:nvPr>
        </p:nvGrpSpPr>
        <p:grpSpPr>
          <a:xfrm>
            <a:off x="7403048" y="3984796"/>
            <a:ext cx="6024730" cy="1322070"/>
            <a:chOff x="8704421" y="2230747"/>
            <a:chExt cx="6024730" cy="1322070"/>
          </a:xfrm>
        </p:grpSpPr>
        <p:sp>
          <p:nvSpPr>
            <p:cNvPr id="17" name="文本框 16"/>
            <p:cNvSpPr txBox="1"/>
            <p:nvPr>
              <p:custDataLst>
                <p:tags r:id="rId8"/>
              </p:custDataLst>
            </p:nvPr>
          </p:nvSpPr>
          <p:spPr>
            <a:xfrm>
              <a:off x="8704421" y="2230747"/>
              <a:ext cx="1311275" cy="1322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9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9"/>
              </p:custDataLst>
            </p:nvPr>
          </p:nvSpPr>
          <p:spPr>
            <a:xfrm>
              <a:off x="9999187" y="2729601"/>
              <a:ext cx="472996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300" normalizeH="0" baseline="0" dirty="0">
                  <a:solidFill>
                    <a:srgbClr val="44546A">
                      <a:lumMod val="50000"/>
                    </a:srgbClr>
                  </a:solidFill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后言</a:t>
              </a:r>
              <a:endParaRPr kumimoji="0" lang="zh-CN" altLang="en-US" sz="4000" b="1" i="0" u="none" strike="noStrike" kern="1200" cap="none" spc="300" normalizeH="0" baseline="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76482" y="876262"/>
            <a:ext cx="1601400" cy="5445722"/>
            <a:chOff x="457933" y="870126"/>
            <a:chExt cx="1601400" cy="5445722"/>
          </a:xfrm>
        </p:grpSpPr>
        <p:sp>
          <p:nvSpPr>
            <p:cNvPr id="33" name="文本框 32"/>
            <p:cNvSpPr txBox="1"/>
            <p:nvPr/>
          </p:nvSpPr>
          <p:spPr>
            <a:xfrm rot="16200000">
              <a:off x="-1541653" y="2869712"/>
              <a:ext cx="54457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1" i="0" u="none" strike="noStrike" kern="1200" cap="none" spc="5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Contents</a:t>
              </a:r>
              <a:r>
                <a:rPr kumimoji="0" lang="en-US" altLang="zh-CN" sz="8800" b="1" i="0" u="none" strike="noStrike" kern="1200" cap="none" spc="5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.</a:t>
              </a:r>
              <a:endParaRPr kumimoji="0" lang="zh-CN" altLang="en-US" sz="8800" b="1" i="0" u="none" strike="noStrike" kern="1200" cap="none" spc="5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20669" y="5117804"/>
              <a:ext cx="738664" cy="116955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60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目录</a:t>
              </a:r>
              <a:endPara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>
            <p:custDataLst>
              <p:tags r:id="rId10"/>
            </p:custDataLst>
          </p:nvPr>
        </p:nvGrpSpPr>
        <p:grpSpPr>
          <a:xfrm>
            <a:off x="2562947" y="1561772"/>
            <a:ext cx="3557671" cy="2553335"/>
            <a:chOff x="5464037" y="754664"/>
            <a:chExt cx="989353" cy="7283375"/>
          </a:xfrm>
        </p:grpSpPr>
        <p:sp>
          <p:nvSpPr>
            <p:cNvPr id="36" name="文本框 35"/>
            <p:cNvSpPr txBox="1"/>
            <p:nvPr>
              <p:custDataLst>
                <p:tags r:id="rId11"/>
              </p:custDataLst>
            </p:nvPr>
          </p:nvSpPr>
          <p:spPr>
            <a:xfrm>
              <a:off x="5464037" y="754664"/>
              <a:ext cx="331101" cy="7283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9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en-US" altLang="zh-CN" sz="8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2"/>
              </p:custDataLst>
            </p:nvPr>
          </p:nvSpPr>
          <p:spPr>
            <a:xfrm>
              <a:off x="5795073" y="1630623"/>
              <a:ext cx="658317" cy="2016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>
                <a:defRPr/>
              </a:pPr>
              <a:r>
                <a:rPr lang="zh-CN" altLang="en-US" sz="4000" b="1" spc="300" dirty="0">
                  <a:solidFill>
                    <a:srgbClr val="44546A">
                      <a:lumMod val="50000"/>
                    </a:srgbClr>
                  </a:solidFill>
                  <a:latin typeface="Arial" panose="020B0604020202020204"/>
                  <a:ea typeface="微软雅黑" panose="020B0503020204020204" pitchFamily="34" charset="-122"/>
                </a:rPr>
                <a:t>赛题</a:t>
              </a:r>
              <a:r>
                <a:rPr lang="zh-CN" altLang="en-US" sz="4000" b="1" spc="300" dirty="0">
                  <a:solidFill>
                    <a:srgbClr val="44546A">
                      <a:lumMod val="50000"/>
                    </a:srgbClr>
                  </a:solidFill>
                  <a:latin typeface="Arial" panose="020B0604020202020204"/>
                  <a:ea typeface="微软雅黑" panose="020B0503020204020204" pitchFamily="34" charset="-122"/>
                  <a:sym typeface="+mn-lt"/>
                </a:rPr>
                <a:t>分享</a:t>
              </a:r>
              <a:endPara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7470" y="133088"/>
            <a:ext cx="29601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多刀协同切割演示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lemon2"/>
          <p:cNvSpPr/>
          <p:nvPr/>
        </p:nvSpPr>
        <p:spPr>
          <a:xfrm rot="10800000" flipH="1" flipV="1">
            <a:off x="6711128" y="3808317"/>
            <a:ext cx="5222121" cy="2229861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2" name="文本框 11"/>
          <p:cNvSpPr txBox="1">
            <a:spLocks noChangeArrowheads="1"/>
          </p:cNvSpPr>
          <p:nvPr/>
        </p:nvSpPr>
        <p:spPr bwMode="auto">
          <a:xfrm>
            <a:off x="6948595" y="5314903"/>
            <a:ext cx="171357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多刀协同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4360" y="852067"/>
            <a:ext cx="770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4359" y="3408207"/>
            <a:ext cx="770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11129" y="819822"/>
            <a:ext cx="770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371" y="1252177"/>
            <a:ext cx="6346049" cy="19913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8" y="3973024"/>
            <a:ext cx="5813211" cy="195673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816" y="1243733"/>
            <a:ext cx="4707813" cy="1977281"/>
          </a:xfrm>
          <a:prstGeom prst="rect">
            <a:avLst/>
          </a:prstGeom>
        </p:spPr>
      </p:pic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6816933" y="3870146"/>
          <a:ext cx="501721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605"/>
                <a:gridCol w="250860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板材种类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切割结束时间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5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板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1057.79s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5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alt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板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965.99s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5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板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1144.28s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7470" y="133088"/>
            <a:ext cx="35653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引入新工件的局部量化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6364" y="902962"/>
            <a:ext cx="113829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在引入新工件后，修改先前的局部量化规则，在考虑工件规则度的同时，更注重其</a:t>
            </a:r>
            <a:r>
              <a:rPr lang="zh-CN" altLang="en-US" sz="2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可拼接性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311140" y="2393064"/>
          <a:ext cx="1247784" cy="520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AxMath" r:id="rId1" imgW="1371600" imgH="1371600" progId="Equation.AxMath">
                  <p:embed/>
                </p:oleObj>
              </mc:Choice>
              <mc:Fallback>
                <p:oleObj name="AxMath" r:id="rId1" imgW="1371600" imgH="1371600" progId="Equation.AxMath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140" y="2393064"/>
                        <a:ext cx="1247784" cy="520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17936" y="3490098"/>
          <a:ext cx="315912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AxMath" r:id="rId3" imgW="1371600" imgH="1371600" progId="Equation.AxMath">
                  <p:embed/>
                </p:oleObj>
              </mc:Choice>
              <mc:Fallback>
                <p:oleObj name="AxMath" r:id="rId3" imgW="1371600" imgH="1371600" progId="Equation.AxMath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936" y="3490098"/>
                        <a:ext cx="3159125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824898" y="3447621"/>
          <a:ext cx="3270019" cy="90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5" imgW="1371600" imgH="1371600" progId="Equation.AxMath">
                  <p:embed/>
                </p:oleObj>
              </mc:Choice>
              <mc:Fallback>
                <p:oleObj name="AxMath" r:id="rId5" imgW="1371600" imgH="1371600" progId="Equation.AxMath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4898" y="3447621"/>
                        <a:ext cx="3270019" cy="90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emon1"/>
          <p:cNvSpPr/>
          <p:nvPr/>
        </p:nvSpPr>
        <p:spPr>
          <a:xfrm>
            <a:off x="414685" y="1818934"/>
            <a:ext cx="6749211" cy="480980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0" name="lemon41"/>
          <p:cNvSpPr txBox="1"/>
          <p:nvPr/>
        </p:nvSpPr>
        <p:spPr>
          <a:xfrm>
            <a:off x="414685" y="1874139"/>
            <a:ext cx="711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设最小间距 𝑑𝑚𝑖𝑛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=10mm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，则拼接后工件间的间距 𝑑 应满足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lemon1"/>
          <p:cNvSpPr/>
          <p:nvPr/>
        </p:nvSpPr>
        <p:spPr>
          <a:xfrm>
            <a:off x="420287" y="2882566"/>
            <a:ext cx="4914809" cy="460739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4" name="lemon41"/>
          <p:cNvSpPr txBox="1"/>
          <p:nvPr/>
        </p:nvSpPr>
        <p:spPr>
          <a:xfrm>
            <a:off x="397997" y="2937923"/>
            <a:ext cx="561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则拼接后工件的几何尺寸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可以表示为：</a:t>
            </a:r>
            <a:endParaRPr lang="zh-CN" altLang="en-US" sz="18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28994" y="3652880"/>
            <a:ext cx="433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6049" y="4236795"/>
            <a:ext cx="5967094" cy="2258376"/>
            <a:chOff x="46049" y="4236795"/>
            <a:chExt cx="5967094" cy="22583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353" y="4511219"/>
              <a:ext cx="2661573" cy="187630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14778" y="4236795"/>
              <a:ext cx="1398365" cy="2258376"/>
            </a:xfrm>
            <a:prstGeom prst="rect">
              <a:avLst/>
            </a:prstGeom>
          </p:spPr>
        </p:pic>
        <p:sp>
          <p:nvSpPr>
            <p:cNvPr id="37" name="矩形: 圆角 36"/>
            <p:cNvSpPr/>
            <p:nvPr/>
          </p:nvSpPr>
          <p:spPr>
            <a:xfrm>
              <a:off x="46049" y="4355206"/>
              <a:ext cx="850533" cy="3894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3780589" y="4316485"/>
              <a:ext cx="850533" cy="3894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61249" y="1497098"/>
            <a:ext cx="4612816" cy="4998073"/>
            <a:chOff x="7361249" y="1497098"/>
            <a:chExt cx="4612816" cy="4998073"/>
          </a:xfrm>
        </p:grpSpPr>
        <p:sp>
          <p:nvSpPr>
            <p:cNvPr id="39" name="lemon2"/>
            <p:cNvSpPr/>
            <p:nvPr/>
          </p:nvSpPr>
          <p:spPr>
            <a:xfrm rot="10800000" flipH="1" flipV="1">
              <a:off x="7361249" y="1497098"/>
              <a:ext cx="4612816" cy="499807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23659" y="5030179"/>
              <a:ext cx="4487995" cy="135734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52172" y="2951798"/>
              <a:ext cx="1778000" cy="2082800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7471053" y="1750897"/>
              <a:ext cx="45030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对于无法通过上述方式量化的工件，我们尝试用</a:t>
              </a:r>
              <a:r>
                <a:rPr lang="zh-CN" altLang="en-US" sz="2000" b="1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最相近的几何图形</a:t>
              </a:r>
              <a:r>
                <a:rPr lang="zh-CN" altLang="en-US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进行拟合。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286934" y="2951798"/>
              <a:ext cx="2442384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与将工件简化为矩形相比，这种量化方式节省了 </a:t>
              </a:r>
              <a:r>
                <a:rPr lang="en-US" altLang="zh-CN" sz="2000" b="1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22.7%</a:t>
              </a:r>
              <a:r>
                <a:rPr lang="en-US" altLang="zh-CN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和 </a:t>
              </a:r>
              <a:r>
                <a:rPr lang="en-US" altLang="zh-CN" sz="2000" b="1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r>
                <a:rPr lang="en-US" altLang="zh-CN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的空间。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: 圆角 45"/>
            <p:cNvSpPr/>
            <p:nvPr/>
          </p:nvSpPr>
          <p:spPr>
            <a:xfrm>
              <a:off x="7527910" y="2510557"/>
              <a:ext cx="984562" cy="3894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: 圆角 46"/>
            <p:cNvSpPr/>
            <p:nvPr/>
          </p:nvSpPr>
          <p:spPr>
            <a:xfrm>
              <a:off x="9947133" y="4922532"/>
              <a:ext cx="850533" cy="3894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mon1"/>
          <p:cNvSpPr/>
          <p:nvPr/>
        </p:nvSpPr>
        <p:spPr>
          <a:xfrm>
            <a:off x="4966705" y="1074457"/>
            <a:ext cx="7071506" cy="2925221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7470" y="133088"/>
            <a:ext cx="38942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基于贪心算法的模拟退火</a:t>
            </a:r>
            <a:endParaRPr lang="zh-CN" altLang="en-US" sz="2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960" y="786294"/>
            <a:ext cx="4945676" cy="5762066"/>
          </a:xfrm>
          <a:prstGeom prst="rect">
            <a:avLst/>
          </a:prstGeom>
        </p:spPr>
      </p:pic>
      <p:sp>
        <p:nvSpPr>
          <p:cNvPr id="35" name="圆角矩形 12"/>
          <p:cNvSpPr/>
          <p:nvPr/>
        </p:nvSpPr>
        <p:spPr>
          <a:xfrm>
            <a:off x="6509045" y="1182526"/>
            <a:ext cx="2412101" cy="574513"/>
          </a:xfrm>
          <a:prstGeom prst="roundRect">
            <a:avLst/>
          </a:prstGeom>
          <a:solidFill>
            <a:srgbClr val="8BC7C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圆角矩形 4"/>
          <p:cNvSpPr/>
          <p:nvPr/>
        </p:nvSpPr>
        <p:spPr>
          <a:xfrm>
            <a:off x="8120335" y="2377817"/>
            <a:ext cx="1703073" cy="546218"/>
          </a:xfrm>
          <a:prstGeom prst="roundRect">
            <a:avLst/>
          </a:prstGeom>
          <a:solidFill>
            <a:srgbClr val="6AB1C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4" name="文本框 9"/>
          <p:cNvSpPr txBox="1">
            <a:spLocks noChangeArrowheads="1"/>
          </p:cNvSpPr>
          <p:nvPr/>
        </p:nvSpPr>
        <p:spPr bwMode="auto">
          <a:xfrm>
            <a:off x="8189120" y="2387882"/>
            <a:ext cx="182308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模拟退火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10"/>
          <p:cNvSpPr/>
          <p:nvPr/>
        </p:nvSpPr>
        <p:spPr>
          <a:xfrm>
            <a:off x="9662191" y="1351324"/>
            <a:ext cx="1713571" cy="558423"/>
          </a:xfrm>
          <a:prstGeom prst="roundRect">
            <a:avLst/>
          </a:prstGeom>
          <a:solidFill>
            <a:srgbClr val="6AB1C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文本框 11"/>
          <p:cNvSpPr txBox="1">
            <a:spLocks noChangeArrowheads="1"/>
          </p:cNvSpPr>
          <p:nvPr/>
        </p:nvSpPr>
        <p:spPr bwMode="auto">
          <a:xfrm>
            <a:off x="9699578" y="1364855"/>
            <a:ext cx="171357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贪心算法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13"/>
          <p:cNvSpPr txBox="1">
            <a:spLocks noChangeArrowheads="1"/>
          </p:cNvSpPr>
          <p:nvPr/>
        </p:nvSpPr>
        <p:spPr bwMode="auto">
          <a:xfrm>
            <a:off x="6595589" y="1211024"/>
            <a:ext cx="232555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工件类型增多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4"/>
          <p:cNvSpPr/>
          <p:nvPr/>
        </p:nvSpPr>
        <p:spPr>
          <a:xfrm>
            <a:off x="8484529" y="3200259"/>
            <a:ext cx="2433881" cy="631589"/>
          </a:xfrm>
          <a:prstGeom prst="roundRect">
            <a:avLst/>
          </a:prstGeom>
          <a:solidFill>
            <a:srgbClr val="367BA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文本框 11"/>
          <p:cNvSpPr txBox="1">
            <a:spLocks noChangeArrowheads="1"/>
          </p:cNvSpPr>
          <p:nvPr/>
        </p:nvSpPr>
        <p:spPr bwMode="auto">
          <a:xfrm>
            <a:off x="8513426" y="3258637"/>
            <a:ext cx="242311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最大化利用率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箭头: 右 55"/>
          <p:cNvSpPr/>
          <p:nvPr/>
        </p:nvSpPr>
        <p:spPr>
          <a:xfrm>
            <a:off x="7581215" y="3307856"/>
            <a:ext cx="903314" cy="369332"/>
          </a:xfrm>
          <a:prstGeom prst="rightArrow">
            <a:avLst/>
          </a:prstGeom>
          <a:solidFill>
            <a:srgbClr val="8BC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右弧形 59"/>
          <p:cNvSpPr/>
          <p:nvPr/>
        </p:nvSpPr>
        <p:spPr>
          <a:xfrm>
            <a:off x="8978993" y="1554982"/>
            <a:ext cx="649477" cy="817068"/>
          </a:xfrm>
          <a:prstGeom prst="curvedLeftArrow">
            <a:avLst/>
          </a:prstGeom>
          <a:solidFill>
            <a:srgbClr val="8BC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圆角矩形 10"/>
          <p:cNvSpPr/>
          <p:nvPr/>
        </p:nvSpPr>
        <p:spPr>
          <a:xfrm>
            <a:off x="5219787" y="3245677"/>
            <a:ext cx="2332236" cy="523221"/>
          </a:xfrm>
          <a:prstGeom prst="roundRect">
            <a:avLst/>
          </a:prstGeom>
          <a:solidFill>
            <a:srgbClr val="4F93B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4" name="文本框 11"/>
          <p:cNvSpPr txBox="1">
            <a:spLocks noChangeArrowheads="1"/>
          </p:cNvSpPr>
          <p:nvPr/>
        </p:nvSpPr>
        <p:spPr bwMode="auto">
          <a:xfrm>
            <a:off x="5210379" y="3258637"/>
            <a:ext cx="245461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合理排布工件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箭头: 右 56"/>
          <p:cNvSpPr/>
          <p:nvPr/>
        </p:nvSpPr>
        <p:spPr>
          <a:xfrm rot="9526574">
            <a:off x="6569579" y="2725431"/>
            <a:ext cx="1586289" cy="369332"/>
          </a:xfrm>
          <a:prstGeom prst="rightArrow">
            <a:avLst/>
          </a:prstGeom>
          <a:solidFill>
            <a:srgbClr val="8BC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729884" y="5549900"/>
            <a:ext cx="7242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其中，</a:t>
            </a:r>
            <a:r>
              <a:rPr lang="zh-CN" altLang="en-US" sz="1800" b="1" i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𝑤</a:t>
            </a:r>
            <a:r>
              <a:rPr lang="zh-CN" altLang="en-US" sz="1800" b="1" i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𝑖</a:t>
            </a:r>
            <a:r>
              <a:rPr lang="zh-CN" altLang="en-US" sz="1800" b="1" i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800" b="1" i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ℎ</a:t>
            </a:r>
            <a:r>
              <a:rPr lang="zh-CN" altLang="en-US" sz="1800" b="1" i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𝑖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分别表示工件的宽度和高度，</a:t>
            </a:r>
            <a:r>
              <a:rPr lang="zh-CN" altLang="en-US" sz="1800" b="1" i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𝑞</a:t>
            </a:r>
            <a:r>
              <a:rPr lang="zh-CN" altLang="en-US" sz="1800" b="1" i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𝑖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表示数量，</a:t>
            </a:r>
            <a:r>
              <a:rPr lang="zh-CN" altLang="en-US" sz="1800" b="1" i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𝑝</a:t>
            </a:r>
            <a:r>
              <a:rPr lang="zh-CN" altLang="en-US" sz="1800" b="1" i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𝑖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为优先级，</a:t>
            </a:r>
            <a:r>
              <a:rPr lang="zh-CN" altLang="en-US" sz="1800" b="1" i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𝑠</a:t>
            </a:r>
            <a:r>
              <a:rPr lang="zh-CN" altLang="en-US" sz="1800" b="1" i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𝑖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为形状，</a:t>
            </a:r>
            <a:r>
              <a:rPr lang="zh-CN" altLang="en-US" sz="1800" b="1" i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𝜃</a:t>
            </a:r>
            <a:r>
              <a:rPr lang="zh-CN" altLang="en-US" sz="1800" b="1" i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𝑖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为平行 四边形的倾斜角度，</a:t>
            </a:r>
            <a:r>
              <a:rPr lang="zh-CN" altLang="en-US" sz="1800" b="1" i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𝑡</a:t>
            </a:r>
            <a:r>
              <a:rPr lang="zh-CN" altLang="en-US" sz="1800" b="1" i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𝑖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为梯形的上底宽度。</a:t>
            </a:r>
            <a:endParaRPr lang="zh-CN" altLang="en-US" sz="18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5314077" y="4769851"/>
          <a:ext cx="6192860" cy="619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AxMath" r:id="rId2" imgW="1371600" imgH="1371600" progId="Equation.AxMath">
                  <p:embed/>
                </p:oleObj>
              </mc:Choice>
              <mc:Fallback>
                <p:oleObj name="AxMath" r:id="rId2" imgW="1371600" imgH="1371600" progId="Equation.AxMath">
                  <p:embed/>
                  <p:pic>
                    <p:nvPicPr>
                      <p:cNvPr id="0" name="对象 6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4077" y="4769851"/>
                        <a:ext cx="6192860" cy="619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文本框 68"/>
          <p:cNvSpPr txBox="1"/>
          <p:nvPr/>
        </p:nvSpPr>
        <p:spPr>
          <a:xfrm>
            <a:off x="4966705" y="4181840"/>
            <a:ext cx="6147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工件的量化表达式如下：</a:t>
            </a:r>
            <a:endParaRPr lang="zh-CN" altLang="en-US" sz="2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emon1"/>
          <p:cNvSpPr/>
          <p:nvPr/>
        </p:nvSpPr>
        <p:spPr>
          <a:xfrm>
            <a:off x="1619100" y="3000846"/>
            <a:ext cx="3131325" cy="1271665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5" name="lemon1"/>
          <p:cNvSpPr/>
          <p:nvPr/>
        </p:nvSpPr>
        <p:spPr>
          <a:xfrm>
            <a:off x="217936" y="4439066"/>
            <a:ext cx="6399298" cy="2007324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7" name="lemon1"/>
          <p:cNvSpPr/>
          <p:nvPr/>
        </p:nvSpPr>
        <p:spPr>
          <a:xfrm>
            <a:off x="6858192" y="4439066"/>
            <a:ext cx="5182504" cy="2007324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" name="lemon1"/>
          <p:cNvSpPr/>
          <p:nvPr/>
        </p:nvSpPr>
        <p:spPr>
          <a:xfrm>
            <a:off x="151304" y="1030864"/>
            <a:ext cx="3131325" cy="1712852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7470" y="133088"/>
            <a:ext cx="38942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基于贪心算法的模拟退火</a:t>
            </a:r>
            <a:endParaRPr lang="zh-CN" altLang="en-US" sz="2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17849" y="1606682"/>
          <a:ext cx="2915069" cy="105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AxMath" r:id="rId1" imgW="1371600" imgH="1371600" progId="Equation.AxMath">
                  <p:embed/>
                </p:oleObj>
              </mc:Choice>
              <mc:Fallback>
                <p:oleObj name="AxMath" r:id="rId1" imgW="1371600" imgH="1371600" progId="Equation.AxMath">
                  <p:embed/>
                  <p:pic>
                    <p:nvPicPr>
                      <p:cNvPr id="0" name="对象 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7849" y="1606682"/>
                        <a:ext cx="2915069" cy="1058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6926724" y="5037354"/>
          <a:ext cx="4984752" cy="1323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AxMath" r:id="rId3" imgW="1371600" imgH="1371600" progId="Equation.AxMath">
                  <p:embed/>
                </p:oleObj>
              </mc:Choice>
              <mc:Fallback>
                <p:oleObj name="AxMath" r:id="rId3" imgW="1371600" imgH="1371600" progId="Equation.AxMath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6724" y="5037354"/>
                        <a:ext cx="4984752" cy="1323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335823" y="4971985"/>
          <a:ext cx="6281411" cy="1303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5" imgW="1371600" imgH="1371600" progId="Equation.AxMath">
                  <p:embed/>
                </p:oleObj>
              </mc:Choice>
              <mc:Fallback>
                <p:oleObj name="AxMath" r:id="rId5" imgW="1371600" imgH="1371600" progId="Equation.AxMath">
                  <p:embed/>
                  <p:pic>
                    <p:nvPicPr>
                      <p:cNvPr id="0" name="对象 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823" y="4971985"/>
                        <a:ext cx="6281411" cy="13034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2553207" y="3526809"/>
          <a:ext cx="1741779" cy="60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xMath" r:id="rId7" imgW="1371600" imgH="1371600" progId="Equation.AxMath">
                  <p:embed/>
                </p:oleObj>
              </mc:Choice>
              <mc:Fallback>
                <p:oleObj name="AxMath" r:id="rId7" imgW="1371600" imgH="1371600" progId="Equation.AxMath">
                  <p:embed/>
                  <p:pic>
                    <p:nvPicPr>
                      <p:cNvPr id="0" name="对象 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53207" y="3526809"/>
                        <a:ext cx="1741779" cy="60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emon41"/>
          <p:cNvSpPr txBox="1"/>
          <p:nvPr/>
        </p:nvSpPr>
        <p:spPr>
          <a:xfrm>
            <a:off x="151304" y="937414"/>
            <a:ext cx="206041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初始解生成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8" name="lemon1"/>
          <p:cNvSpPr/>
          <p:nvPr/>
        </p:nvSpPr>
        <p:spPr>
          <a:xfrm>
            <a:off x="4841716" y="1030864"/>
            <a:ext cx="7198980" cy="2007324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9" name="lemon41"/>
          <p:cNvSpPr txBox="1"/>
          <p:nvPr/>
        </p:nvSpPr>
        <p:spPr>
          <a:xfrm>
            <a:off x="4841716" y="906290"/>
            <a:ext cx="442294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领域解生成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2" name="lemon41"/>
          <p:cNvSpPr txBox="1"/>
          <p:nvPr/>
        </p:nvSpPr>
        <p:spPr>
          <a:xfrm>
            <a:off x="4878260" y="3224555"/>
            <a:ext cx="386445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其中，</a:t>
            </a:r>
            <a:r>
              <a:rPr lang="el-GR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ε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为退火系数。当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T&lt;1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时，认为退火过程基本结束，输出最优解。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75390" y="1562161"/>
            <a:ext cx="72559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对每个工件，尝试从板材左下角开始寻找合适的位置放置。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如果放置成功，更新布局矩阵，并调整板材上方的可用区域。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如果放置失败，尝试旋转工件，再次放置。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引入变异，随机选择一部分工件，重新排列它们的位置。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emon41"/>
          <p:cNvSpPr txBox="1"/>
          <p:nvPr/>
        </p:nvSpPr>
        <p:spPr>
          <a:xfrm>
            <a:off x="6932975" y="4388172"/>
            <a:ext cx="206041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生成评价值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1" name="lemon41"/>
          <p:cNvSpPr txBox="1"/>
          <p:nvPr/>
        </p:nvSpPr>
        <p:spPr>
          <a:xfrm>
            <a:off x="277490" y="4311561"/>
            <a:ext cx="206041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选择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40" name="箭头: 右 39"/>
          <p:cNvSpPr/>
          <p:nvPr/>
        </p:nvSpPr>
        <p:spPr>
          <a:xfrm>
            <a:off x="3407594" y="1694310"/>
            <a:ext cx="1342831" cy="3693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/>
          <p:cNvSpPr/>
          <p:nvPr/>
        </p:nvSpPr>
        <p:spPr>
          <a:xfrm rot="5400000">
            <a:off x="8584134" y="3540152"/>
            <a:ext cx="940927" cy="3693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/>
          <p:cNvSpPr/>
          <p:nvPr/>
        </p:nvSpPr>
        <p:spPr>
          <a:xfrm rot="10800000">
            <a:off x="5856577" y="4642838"/>
            <a:ext cx="940927" cy="3693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lemon41"/>
          <p:cNvSpPr txBox="1"/>
          <p:nvPr/>
        </p:nvSpPr>
        <p:spPr>
          <a:xfrm>
            <a:off x="1671421" y="2873820"/>
            <a:ext cx="206041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更新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45" name="箭头: 右 44"/>
          <p:cNvSpPr/>
          <p:nvPr/>
        </p:nvSpPr>
        <p:spPr>
          <a:xfrm rot="16200000">
            <a:off x="1615690" y="4156500"/>
            <a:ext cx="940927" cy="3693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lemon2"/>
          <p:cNvSpPr/>
          <p:nvPr/>
        </p:nvSpPr>
        <p:spPr>
          <a:xfrm rot="10800000" flipH="1" flipV="1">
            <a:off x="316311" y="1480777"/>
            <a:ext cx="5779690" cy="237417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4" name="lemon2"/>
          <p:cNvSpPr/>
          <p:nvPr/>
        </p:nvSpPr>
        <p:spPr>
          <a:xfrm rot="10800000" flipH="1" flipV="1">
            <a:off x="316310" y="4068576"/>
            <a:ext cx="5779690" cy="247960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85" y="4124720"/>
            <a:ext cx="5563722" cy="23086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5" y="1595580"/>
            <a:ext cx="5546964" cy="21278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4685" y="897331"/>
            <a:ext cx="4104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两个 </a:t>
            </a:r>
            <a:r>
              <a:rPr lang="en-GB" altLang="zh-CN" sz="24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板的算法排版方案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表格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99" y="2177456"/>
            <a:ext cx="5453039" cy="27792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06968" y="1654236"/>
            <a:ext cx="3080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对应板材利用率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73223" y="5174958"/>
            <a:ext cx="52923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块板中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块 </a:t>
            </a:r>
            <a:r>
              <a:rPr lang="en-GB" altLang="zh-CN" sz="24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板合理密排，利用率在 </a:t>
            </a:r>
            <a:r>
              <a:rPr lang="en-US" altLang="zh-CN" sz="2400" b="1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90% </a:t>
            </a:r>
            <a:r>
              <a:rPr lang="zh-CN" altLang="en-US" sz="2400" b="1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，剩余三块板材利用率</a:t>
            </a:r>
            <a:r>
              <a:rPr lang="zh-CN" altLang="en-US" sz="2400" b="1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均高于</a:t>
            </a:r>
            <a:r>
              <a:rPr lang="en-US" altLang="zh-CN" sz="2400" b="1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，证明算法的优越性。 </a:t>
            </a:r>
            <a:endParaRPr lang="zh-CN" altLang="en-US" sz="2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7470" y="133088"/>
            <a:ext cx="22233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算法排版结果</a:t>
            </a:r>
            <a:endParaRPr lang="zh-CN" altLang="en-US" sz="2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8630598" y="4825962"/>
            <a:ext cx="3395809" cy="173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发现算法排版结果所得板材利用率略有偏大，这是因为量化过程对部分工件形状做了一定程度的补充所致，但两者差距控制在</a:t>
            </a:r>
            <a:r>
              <a:rPr lang="en-US" altLang="zh-CN" b="1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3%</a:t>
            </a:r>
            <a:r>
              <a:rPr lang="zh-CN" altLang="en-US" b="1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之内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，可以认为算法得到一个合理的结果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0598" y="4841141"/>
            <a:ext cx="3678238" cy="1751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表格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6490" y="4792398"/>
            <a:ext cx="3519917" cy="179396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/>
          <a:srcRect t="8691" b="6786"/>
          <a:stretch>
            <a:fillRect/>
          </a:stretch>
        </p:blipFill>
        <p:spPr>
          <a:xfrm>
            <a:off x="505840" y="4929270"/>
            <a:ext cx="3990574" cy="152022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t="14615" b="9943"/>
          <a:stretch>
            <a:fillRect/>
          </a:stretch>
        </p:blipFill>
        <p:spPr>
          <a:xfrm>
            <a:off x="505840" y="3010086"/>
            <a:ext cx="5161754" cy="16757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/>
          <a:srcRect t="13602" b="15565"/>
          <a:stretch>
            <a:fillRect/>
          </a:stretch>
        </p:blipFill>
        <p:spPr>
          <a:xfrm>
            <a:off x="505840" y="867118"/>
            <a:ext cx="5700713" cy="18890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7470" y="133088"/>
            <a:ext cx="222990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实际排版结果</a:t>
            </a:r>
            <a:endParaRPr lang="zh-CN" altLang="en-US" sz="2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" name="lemon2"/>
          <p:cNvSpPr/>
          <p:nvPr/>
        </p:nvSpPr>
        <p:spPr>
          <a:xfrm rot="10800000" flipH="1" flipV="1">
            <a:off x="366488" y="877548"/>
            <a:ext cx="5955372" cy="188907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60487" y="756833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lemon2"/>
          <p:cNvSpPr/>
          <p:nvPr/>
        </p:nvSpPr>
        <p:spPr>
          <a:xfrm rot="10800000" flipH="1" flipV="1">
            <a:off x="366487" y="2877882"/>
            <a:ext cx="5161754" cy="188907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9" name="lemon2"/>
          <p:cNvSpPr/>
          <p:nvPr/>
        </p:nvSpPr>
        <p:spPr>
          <a:xfrm rot="10800000" flipH="1" flipV="1">
            <a:off x="366486" y="4888644"/>
            <a:ext cx="4129928" cy="161582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60486" y="2766627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89772" y="4841141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A3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/>
          <a:srcRect t="4486" b="4475"/>
          <a:stretch>
            <a:fillRect/>
          </a:stretch>
        </p:blipFill>
        <p:spPr>
          <a:xfrm>
            <a:off x="6991585" y="891592"/>
            <a:ext cx="4270665" cy="181895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87341"/>
            <a:ext cx="4176248" cy="1953800"/>
          </a:xfrm>
          <a:prstGeom prst="rect">
            <a:avLst/>
          </a:prstGeom>
        </p:spPr>
      </p:pic>
      <p:sp>
        <p:nvSpPr>
          <p:cNvPr id="31" name="lemon2"/>
          <p:cNvSpPr/>
          <p:nvPr/>
        </p:nvSpPr>
        <p:spPr>
          <a:xfrm rot="10800000" flipH="1" flipV="1">
            <a:off x="6941437" y="866960"/>
            <a:ext cx="4320814" cy="188908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5" name="lemon2"/>
          <p:cNvSpPr/>
          <p:nvPr/>
        </p:nvSpPr>
        <p:spPr>
          <a:xfrm rot="10800000" flipH="1" flipV="1">
            <a:off x="5965816" y="2877882"/>
            <a:ext cx="4447819" cy="188907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5631370" y="2740790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B2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6589517" y="704235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 descr="表格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546" y="4813657"/>
            <a:ext cx="3602417" cy="1751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31276 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8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7470" y="133088"/>
            <a:ext cx="18615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灵敏性分析</a:t>
            </a:r>
            <a:endParaRPr lang="zh-CN" altLang="en-US" sz="2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85" y="1837404"/>
            <a:ext cx="6084792" cy="4561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4685" y="883297"/>
            <a:ext cx="116428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zh-CN" sz="2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对初始温度施加扰动，使其在</a:t>
            </a:r>
            <a:r>
              <a:rPr lang="en-US" altLang="zh-CN" sz="2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5%</a:t>
            </a:r>
            <a:r>
              <a:rPr lang="zh-CN" altLang="zh-CN" sz="2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的范围内以</a:t>
            </a:r>
            <a:r>
              <a:rPr lang="en-US" altLang="zh-CN" sz="2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1%</a:t>
            </a:r>
            <a:r>
              <a:rPr lang="zh-CN" altLang="zh-CN" sz="2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的梯度进行波动，重复运行十次程序，记录每次结果的板材利用率并计算对应的相对标准差</a:t>
            </a:r>
            <a:r>
              <a:rPr lang="zh-CN" altLang="en-US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8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lemon2"/>
          <p:cNvSpPr/>
          <p:nvPr/>
        </p:nvSpPr>
        <p:spPr>
          <a:xfrm rot="10800000" flipH="1" flipV="1">
            <a:off x="578174" y="1934407"/>
            <a:ext cx="5681315" cy="455191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62965" y="4822804"/>
            <a:ext cx="5336068" cy="954107"/>
          </a:xfrm>
          <a:prstGeom prst="rect">
            <a:avLst/>
          </a:prstGeom>
          <a:solidFill>
            <a:srgbClr val="FAE1CE"/>
          </a:solidFill>
          <a:ln w="28575">
            <a:solidFill>
              <a:srgbClr val="BA262B"/>
            </a:solidFill>
            <a:prstDash val="lgDashDotDot"/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zh-CN" sz="2800" b="1" kern="100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说明算法能够在不同的运行中保持较为一致的板材利用率</a:t>
            </a:r>
            <a:endParaRPr lang="zh-CN" altLang="en-US" sz="2800" dirty="0">
              <a:solidFill>
                <a:srgbClr val="BA262B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62965" y="2459752"/>
            <a:ext cx="5161742" cy="954107"/>
          </a:xfrm>
          <a:prstGeom prst="rect">
            <a:avLst/>
          </a:prstGeom>
          <a:solidFill>
            <a:srgbClr val="FAE1CE"/>
          </a:solidFill>
          <a:ln w="28575">
            <a:solidFill>
              <a:srgbClr val="BA262B"/>
            </a:solidFill>
            <a:prstDash val="lgDashDotDot"/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zh-CN" sz="2800" b="1" kern="100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各情况下板材利用率的相对标准差在</a:t>
            </a:r>
            <a:r>
              <a:rPr lang="en-US" altLang="zh-CN" sz="28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4.2%</a:t>
            </a:r>
            <a:r>
              <a:rPr lang="zh-CN" altLang="zh-CN" sz="2800" b="1" kern="100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左右</a:t>
            </a:r>
            <a:endParaRPr lang="zh-CN" altLang="en-US" sz="2800" dirty="0">
              <a:solidFill>
                <a:srgbClr val="BA262B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1070" y="113665"/>
            <a:ext cx="420751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</a:t>
            </a:r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曲边工件的切割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156" y="1028579"/>
            <a:ext cx="7513120" cy="53991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84507" y="1028579"/>
            <a:ext cx="6931294" cy="19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1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由于工件种类更加多样，下料</a:t>
            </a:r>
            <a:r>
              <a:rPr lang="zh-CN" altLang="en-US" sz="21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路径</a:t>
            </a:r>
            <a:r>
              <a:rPr lang="zh-CN" altLang="zh-CN" sz="21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不只由直线构成。</a:t>
            </a:r>
            <a:endParaRPr lang="en-US" altLang="zh-CN" sz="21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1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对于曲边切割，需要</a:t>
            </a:r>
            <a:r>
              <a:rPr lang="zh-CN" altLang="zh-CN" sz="21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实时调控</a:t>
            </a:r>
            <a:r>
              <a:rPr lang="zh-CN" altLang="zh-CN" sz="21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刀具和轨道之间的协作</a:t>
            </a:r>
            <a:r>
              <a:rPr lang="zh-CN" altLang="en-US" sz="21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1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1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同时在切割</a:t>
            </a:r>
            <a:r>
              <a:rPr lang="zh-CN" altLang="en-US" sz="21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曲线</a:t>
            </a:r>
            <a:r>
              <a:rPr lang="zh-CN" altLang="en-US" sz="21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en-US" sz="21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圆弧</a:t>
            </a:r>
            <a:r>
              <a:rPr lang="zh-CN" altLang="en-US" sz="21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时，运动速度必须实时调整，</a:t>
            </a:r>
            <a:endParaRPr lang="en-US" altLang="zh-CN" sz="21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1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以确保切割路径的精度和连续性。</a:t>
            </a:r>
            <a:endParaRPr lang="zh-CN" altLang="zh-CN" sz="21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97143" y="4695836"/>
            <a:ext cx="3858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对问题二模型进行修改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63847" y="5387561"/>
            <a:ext cx="5262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使其能够求解曲边协同下料问题</a:t>
            </a:r>
            <a:endParaRPr lang="zh-CN" altLang="en-US" sz="2800" dirty="0"/>
          </a:p>
        </p:txBody>
      </p:sp>
      <p:sp>
        <p:nvSpPr>
          <p:cNvPr id="18" name="箭头: 右 17"/>
          <p:cNvSpPr/>
          <p:nvPr/>
        </p:nvSpPr>
        <p:spPr>
          <a:xfrm rot="11324866">
            <a:off x="5955486" y="4875937"/>
            <a:ext cx="1421842" cy="3693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7470" y="133088"/>
            <a:ext cx="35653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高斯模糊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936" y="3008102"/>
            <a:ext cx="8464974" cy="35917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7788" y="1080686"/>
            <a:ext cx="48191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程序读入待切工件后，为了避免曲边在低分辨率情况下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canny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检测出现截断的问题，先进行高斯模糊处理。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lemon2"/>
          <p:cNvSpPr/>
          <p:nvPr/>
        </p:nvSpPr>
        <p:spPr>
          <a:xfrm rot="10800000" flipH="1" flipV="1">
            <a:off x="75215" y="2888118"/>
            <a:ext cx="8725885" cy="357323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37854" y="996557"/>
            <a:ext cx="3983723" cy="461665"/>
          </a:xfrm>
          <a:prstGeom prst="rect">
            <a:avLst/>
          </a:prstGeom>
          <a:solidFill>
            <a:srgbClr val="B4DDD8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图像应用一个二维的高斯核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32809" y="1566036"/>
            <a:ext cx="3153091" cy="461665"/>
          </a:xfrm>
          <a:prstGeom prst="rect">
            <a:avLst/>
          </a:prstGeom>
          <a:solidFill>
            <a:srgbClr val="B4DDD8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周围的像素赋予权重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93123" y="2137702"/>
            <a:ext cx="2432465" cy="461665"/>
          </a:xfrm>
          <a:prstGeom prst="rect">
            <a:avLst/>
          </a:prstGeom>
          <a:solidFill>
            <a:srgbClr val="B4DDD8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计算高斯模糊值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03487" y="856521"/>
            <a:ext cx="4223345" cy="191380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825631" y="3176337"/>
            <a:ext cx="3356912" cy="246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有效地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图像中的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噪声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使得后续边缘检测步骤中图像边缘更为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柔和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提高边缘检测的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准确度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7" y="716629"/>
            <a:ext cx="11750490" cy="563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4" y="639873"/>
            <a:ext cx="11412005" cy="5821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emon1"/>
          <p:cNvSpPr/>
          <p:nvPr/>
        </p:nvSpPr>
        <p:spPr>
          <a:xfrm>
            <a:off x="6733420" y="878012"/>
            <a:ext cx="5183793" cy="960776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7470" y="133088"/>
            <a:ext cx="35653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拟合切割函数计算</a:t>
            </a:r>
            <a:endParaRPr lang="zh-CN" altLang="en-US" sz="2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5565" y="1000669"/>
            <a:ext cx="61286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用高斯滤波减少速度计算中的噪声和波动后，我们可以绘制出曲边切割时切割刀和轨道协同运行方案。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5565" y="2389297"/>
            <a:ext cx="6128661" cy="3873812"/>
            <a:chOff x="75565" y="2676078"/>
            <a:chExt cx="6128661" cy="3873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3349" y="2676078"/>
              <a:ext cx="5590877" cy="179529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671" y="4630267"/>
              <a:ext cx="5709555" cy="1833401"/>
            </a:xfrm>
            <a:prstGeom prst="rect">
              <a:avLst/>
            </a:prstGeom>
          </p:spPr>
        </p:pic>
        <p:sp>
          <p:nvSpPr>
            <p:cNvPr id="11" name="矩形: 圆角 10"/>
            <p:cNvSpPr/>
            <p:nvPr/>
          </p:nvSpPr>
          <p:spPr>
            <a:xfrm>
              <a:off x="87587" y="4176690"/>
              <a:ext cx="984562" cy="3894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75565" y="6160423"/>
              <a:ext cx="984562" cy="3894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lemon2"/>
            <p:cNvSpPr/>
            <p:nvPr/>
          </p:nvSpPr>
          <p:spPr>
            <a:xfrm rot="10800000" flipH="1" flipV="1">
              <a:off x="522343" y="2757629"/>
              <a:ext cx="5590877" cy="179529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  <p:sp>
          <p:nvSpPr>
            <p:cNvPr id="18" name="lemon2"/>
            <p:cNvSpPr/>
            <p:nvPr/>
          </p:nvSpPr>
          <p:spPr>
            <a:xfrm rot="10800000" flipH="1" flipV="1">
              <a:off x="493847" y="4745719"/>
              <a:ext cx="5590877" cy="179529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756855" y="803283"/>
            <a:ext cx="5183793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给定一个时间步 𝑑𝑡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则对于任意一对相邻的点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𝑥</a:t>
            </a:r>
            <a:r>
              <a: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𝑖−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𝑦</a:t>
            </a:r>
            <a:r>
              <a: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𝑖−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),(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𝑥</a:t>
            </a:r>
            <a:r>
              <a: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𝑖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𝑦</a:t>
            </a:r>
            <a:r>
              <a: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𝑖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定义其速度分量分别为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8121467" y="1834555"/>
          <a:ext cx="2101393" cy="1667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AxMath" r:id="rId3" imgW="1371600" imgH="1371600" progId="Equation.AxMath">
                  <p:embed/>
                </p:oleObj>
              </mc:Choice>
              <mc:Fallback>
                <p:oleObj name="AxMath" r:id="rId3" imgW="1371600" imgH="1371600" progId="Equation.AxMath">
                  <p:embed/>
                  <p:pic>
                    <p:nvPicPr>
                      <p:cNvPr id="0" name="图片 41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21467" y="1834555"/>
                        <a:ext cx="2101393" cy="1667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398714" y="3502328"/>
            <a:ext cx="3808452" cy="2856630"/>
            <a:chOff x="7398714" y="3502328"/>
            <a:chExt cx="3808452" cy="2856630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/>
          </p:nvGraphicFramePr>
          <p:xfrm>
            <a:off x="7443468" y="3902438"/>
            <a:ext cx="3763698" cy="992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AxMath" r:id="rId5" imgW="1371600" imgH="1371600" progId="Equation.AxMath">
                    <p:embed/>
                  </p:oleObj>
                </mc:Choice>
                <mc:Fallback>
                  <p:oleObj name="AxMath" r:id="rId5" imgW="1371600" imgH="1371600" progId="Equation.AxMath">
                    <p:embed/>
                    <p:pic>
                      <p:nvPicPr>
                        <p:cNvPr id="0" name="图片 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443468" y="3902438"/>
                          <a:ext cx="3763698" cy="9924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7443468" y="5287175"/>
            <a:ext cx="3470679" cy="10717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AxMath" r:id="rId7" imgW="1371600" imgH="1371600" progId="Equation.AxMath">
                    <p:embed/>
                  </p:oleObj>
                </mc:Choice>
                <mc:Fallback>
                  <p:oleObj name="AxMath" r:id="rId7" imgW="1371600" imgH="1371600" progId="Equation.AxMath">
                    <p:embed/>
                    <p:pic>
                      <p:nvPicPr>
                        <p:cNvPr id="0" name="图片 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443468" y="5287175"/>
                          <a:ext cx="3470679" cy="10717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文本框 26"/>
            <p:cNvSpPr txBox="1"/>
            <p:nvPr/>
          </p:nvSpPr>
          <p:spPr>
            <a:xfrm>
              <a:off x="7398714" y="3502328"/>
              <a:ext cx="34162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 </a:t>
              </a:r>
              <a:r>
                <a:rPr lang="en-US" altLang="zh-CN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 </a:t>
              </a:r>
              <a:r>
                <a:rPr lang="zh-CN" altLang="en-US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拟合</a:t>
              </a:r>
              <a:r>
                <a:rPr lang="zh-CN" altLang="en-US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曲边切割函数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443467" y="4894910"/>
              <a:ext cx="33714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 </a:t>
              </a:r>
              <a:r>
                <a:rPr lang="en-US" altLang="zh-CN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b="1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的拟合曲边切割函数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78791" y="-1171834"/>
            <a:ext cx="12455371" cy="72708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rot="18333295">
            <a:off x="-3934999" y="-1669268"/>
            <a:ext cx="11209889" cy="7877693"/>
          </a:xfrm>
          <a:custGeom>
            <a:avLst/>
            <a:gdLst>
              <a:gd name="connsiteX0" fmla="*/ 5579384 w 11209889"/>
              <a:gd name="connsiteY0" fmla="*/ 0 h 7877693"/>
              <a:gd name="connsiteX1" fmla="*/ 11209889 w 11209889"/>
              <a:gd name="connsiteY1" fmla="*/ 7877693 h 7877693"/>
              <a:gd name="connsiteX2" fmla="*/ 2780256 w 11209889"/>
              <a:gd name="connsiteY2" fmla="*/ 7877693 h 7877693"/>
              <a:gd name="connsiteX3" fmla="*/ 0 w 11209889"/>
              <a:gd name="connsiteY3" fmla="*/ 3987810 h 78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9889" h="7877693">
                <a:moveTo>
                  <a:pt x="5579384" y="0"/>
                </a:moveTo>
                <a:lnTo>
                  <a:pt x="11209889" y="7877693"/>
                </a:lnTo>
                <a:lnTo>
                  <a:pt x="2780256" y="7877693"/>
                </a:lnTo>
                <a:lnTo>
                  <a:pt x="0" y="398781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44377" y="825087"/>
            <a:ext cx="5197642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latin typeface="Impact" panose="020B0806030902050204"/>
              </a:rPr>
              <a:t>01</a:t>
            </a:r>
            <a:endParaRPr lang="zh-CN" altLang="en-US" sz="28700" i="1" dirty="0">
              <a:solidFill>
                <a:schemeClr val="bg1"/>
              </a:solidFill>
              <a:latin typeface="Impact" panose="020B080603090205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98293" y="2457173"/>
            <a:ext cx="3985991" cy="1445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4400" b="1">
                <a:latin typeface="HONOR Sans Design Heavy" panose="02000600000000000000" pitchFamily="2" charset="-122"/>
                <a:ea typeface="HONOR Sans Design Heavy"/>
              </a:rPr>
              <a:t>- </a:t>
            </a:r>
            <a:r>
              <a:rPr lang="zh-CN" altLang="en-US" sz="44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赛题</a:t>
            </a:r>
            <a:r>
              <a:rPr lang="zh-CN" altLang="en-US" sz="44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lt"/>
              </a:rPr>
              <a:t>分享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r>
              <a:rPr lang="en-US" altLang="zh-CN" sz="4400" b="1">
                <a:latin typeface="HONOR Sans Design Heavy" panose="02000600000000000000" pitchFamily="2" charset="-122"/>
                <a:ea typeface="HONOR Sans Design Heavy"/>
              </a:rPr>
              <a:t>-</a:t>
            </a:r>
            <a:endParaRPr lang="zh-CN" altLang="en-US" sz="4400" b="1">
              <a:latin typeface="HONOR Sans Design Heavy" panose="02000600000000000000" pitchFamily="2" charset="-122"/>
              <a:ea typeface="HONOR Sans Design Heavy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59774" y="4020381"/>
            <a:ext cx="593878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题目分析及本队解法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642359" y="3631387"/>
            <a:ext cx="573617" cy="79130"/>
          </a:xfrm>
          <a:prstGeom prst="roundRect">
            <a:avLst>
              <a:gd name="adj" fmla="val 37866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667" y="4564821"/>
            <a:ext cx="3439694" cy="31606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7470" y="133088"/>
            <a:ext cx="3565324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5:</a:t>
            </a:r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构建评估函数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lemon1"/>
          <p:cNvSpPr/>
          <p:nvPr/>
        </p:nvSpPr>
        <p:spPr>
          <a:xfrm>
            <a:off x="567924" y="976641"/>
            <a:ext cx="7592307" cy="1288529"/>
          </a:xfrm>
          <a:prstGeom prst="roundRect">
            <a:avLst>
              <a:gd name="adj" fmla="val 2511"/>
            </a:avLst>
          </a:prstGeom>
          <a:solidFill>
            <a:schemeClr val="accent2">
              <a:lumMod val="20000"/>
              <a:lumOff val="80000"/>
              <a:alpha val="15079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5" name="lemon41"/>
          <p:cNvSpPr txBox="1"/>
          <p:nvPr/>
        </p:nvSpPr>
        <p:spPr>
          <a:xfrm>
            <a:off x="567925" y="913014"/>
            <a:ext cx="7485561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评估函数需要计算各方案开销之和，将附件二给出的能量消耗、板材使用和设备时间的价格比作为三者的权重系数，并结合板材更换时间，得到最小化成本。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0" name="lemon1"/>
          <p:cNvSpPr/>
          <p:nvPr/>
        </p:nvSpPr>
        <p:spPr>
          <a:xfrm>
            <a:off x="353148" y="5116552"/>
            <a:ext cx="2516176" cy="1045378"/>
          </a:xfrm>
          <a:prstGeom prst="roundRect">
            <a:avLst>
              <a:gd name="adj" fmla="val 2511"/>
            </a:avLst>
          </a:prstGeom>
          <a:solidFill>
            <a:srgbClr val="FAE1CE">
              <a:alpha val="15079"/>
            </a:srgbClr>
          </a:solidFill>
          <a:ln w="12700">
            <a:solidFill>
              <a:srgbClr val="BA262B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1" name="lemon41"/>
          <p:cNvSpPr txBox="1"/>
          <p:nvPr/>
        </p:nvSpPr>
        <p:spPr>
          <a:xfrm>
            <a:off x="248444" y="5026875"/>
            <a:ext cx="275331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BA262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调整变异操作</a:t>
            </a:r>
            <a:endParaRPr lang="en-US" altLang="zh-CN" sz="2400" b="1" dirty="0">
              <a:solidFill>
                <a:srgbClr val="BA262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BA262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引入适度的随机性</a:t>
            </a:r>
            <a:endParaRPr lang="zh-CN" altLang="en-US" sz="2400" b="1" dirty="0">
              <a:solidFill>
                <a:srgbClr val="BA262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874259" y="2292171"/>
          <a:ext cx="4111692" cy="562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AxMath" r:id="rId1" imgW="1371600" imgH="1371600" progId="Equation.AxMath">
                  <p:embed/>
                </p:oleObj>
              </mc:Choice>
              <mc:Fallback>
                <p:oleObj name="AxMath" r:id="rId1" imgW="1371600" imgH="1371600" progId="Equation.AxMath">
                  <p:embed/>
                  <p:pic>
                    <p:nvPicPr>
                      <p:cNvPr id="0" name="图片 4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74259" y="2292171"/>
                        <a:ext cx="4111692" cy="562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679713" y="2793482"/>
          <a:ext cx="6313462" cy="230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3" imgW="1371600" imgH="1371600" progId="Equation.AxMath">
                  <p:embed/>
                </p:oleObj>
              </mc:Choice>
              <mc:Fallback>
                <p:oleObj name="AxMath" r:id="rId3" imgW="1371600" imgH="1371600" progId="Equation.AxMath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713" y="2793482"/>
                        <a:ext cx="6313462" cy="2307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813458" y="5026875"/>
          <a:ext cx="2516177" cy="1265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xMath" r:id="rId5" imgW="1371600" imgH="1371600" progId="Equation.AxMath">
                  <p:embed/>
                </p:oleObj>
              </mc:Choice>
              <mc:Fallback>
                <p:oleObj name="AxMath" r:id="rId5" imgW="1371600" imgH="1371600" progId="Equation.AxMath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3458" y="5026875"/>
                        <a:ext cx="2516177" cy="1265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圆角矩形 4"/>
          <p:cNvSpPr/>
          <p:nvPr/>
        </p:nvSpPr>
        <p:spPr>
          <a:xfrm>
            <a:off x="5945404" y="3717322"/>
            <a:ext cx="1370258" cy="420582"/>
          </a:xfrm>
          <a:prstGeom prst="roundRect">
            <a:avLst/>
          </a:prstGeom>
          <a:solidFill>
            <a:srgbClr val="6AB1C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21" name="文本框 9"/>
          <p:cNvSpPr txBox="1">
            <a:spLocks noChangeArrowheads="1"/>
          </p:cNvSpPr>
          <p:nvPr/>
        </p:nvSpPr>
        <p:spPr bwMode="auto">
          <a:xfrm>
            <a:off x="5890457" y="3740559"/>
            <a:ext cx="14814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板材使用量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10"/>
          <p:cNvSpPr/>
          <p:nvPr/>
        </p:nvSpPr>
        <p:spPr>
          <a:xfrm>
            <a:off x="5196183" y="3164379"/>
            <a:ext cx="1146370" cy="443857"/>
          </a:xfrm>
          <a:prstGeom prst="roundRect">
            <a:avLst/>
          </a:prstGeom>
          <a:solidFill>
            <a:srgbClr val="6AB1C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24" name="文本框 11"/>
          <p:cNvSpPr txBox="1">
            <a:spLocks noChangeArrowheads="1"/>
          </p:cNvSpPr>
          <p:nvPr/>
        </p:nvSpPr>
        <p:spPr bwMode="auto">
          <a:xfrm>
            <a:off x="5181742" y="3187735"/>
            <a:ext cx="124444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能量消耗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4"/>
          <p:cNvSpPr/>
          <p:nvPr/>
        </p:nvSpPr>
        <p:spPr>
          <a:xfrm>
            <a:off x="7026970" y="4378969"/>
            <a:ext cx="1146370" cy="417475"/>
          </a:xfrm>
          <a:prstGeom prst="roundRect">
            <a:avLst/>
          </a:prstGeom>
          <a:solidFill>
            <a:srgbClr val="6AB1C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31" name="文本框 9"/>
          <p:cNvSpPr txBox="1">
            <a:spLocks noChangeArrowheads="1"/>
          </p:cNvSpPr>
          <p:nvPr/>
        </p:nvSpPr>
        <p:spPr bwMode="auto">
          <a:xfrm>
            <a:off x="6993175" y="4389034"/>
            <a:ext cx="127623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设备时间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箭头: 右 34"/>
          <p:cNvSpPr/>
          <p:nvPr/>
        </p:nvSpPr>
        <p:spPr>
          <a:xfrm>
            <a:off x="2974028" y="5397412"/>
            <a:ext cx="803553" cy="408985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303200" y="2793482"/>
            <a:ext cx="35834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sz="2400" b="1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评估函数值即为方案所得开销，评估值越低的方案越容易参与交叉操作，将优良性质传递到下一代族群中。</a:t>
            </a:r>
            <a:endParaRPr lang="zh-CN" altLang="en-US" sz="2400" b="1" dirty="0">
              <a:solidFill>
                <a:srgbClr val="BA26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箭头: 右 38"/>
          <p:cNvSpPr/>
          <p:nvPr/>
        </p:nvSpPr>
        <p:spPr>
          <a:xfrm>
            <a:off x="6470216" y="5397411"/>
            <a:ext cx="803553" cy="408985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lemon1"/>
          <p:cNvSpPr/>
          <p:nvPr/>
        </p:nvSpPr>
        <p:spPr>
          <a:xfrm>
            <a:off x="7476660" y="5315016"/>
            <a:ext cx="2516176" cy="491380"/>
          </a:xfrm>
          <a:prstGeom prst="roundRect">
            <a:avLst>
              <a:gd name="adj" fmla="val 2511"/>
            </a:avLst>
          </a:prstGeom>
          <a:solidFill>
            <a:srgbClr val="FAE1CE">
              <a:alpha val="15079"/>
            </a:srgbClr>
          </a:solidFill>
          <a:ln w="12700">
            <a:solidFill>
              <a:srgbClr val="BA262B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41" name="lemon41"/>
          <p:cNvSpPr txBox="1"/>
          <p:nvPr/>
        </p:nvSpPr>
        <p:spPr>
          <a:xfrm>
            <a:off x="7371956" y="5225339"/>
            <a:ext cx="275331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BA262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最优的切割方案</a:t>
            </a:r>
            <a:endParaRPr lang="zh-CN" altLang="en-US" sz="2400" b="1" dirty="0">
              <a:solidFill>
                <a:srgbClr val="BA262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412" y="4720909"/>
            <a:ext cx="2475404" cy="185937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18766"/>
            <a:ext cx="4235287" cy="1762883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33" y="4948661"/>
            <a:ext cx="4799954" cy="150030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85" y="3018643"/>
            <a:ext cx="5067983" cy="158408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33" y="950413"/>
            <a:ext cx="5573310" cy="17420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7470" y="133088"/>
            <a:ext cx="35653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稳定性测试及经济排版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lemon2"/>
          <p:cNvSpPr/>
          <p:nvPr/>
        </p:nvSpPr>
        <p:spPr>
          <a:xfrm rot="10800000" flipH="1" flipV="1">
            <a:off x="366488" y="877548"/>
            <a:ext cx="5807289" cy="188907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0487" y="756833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lemon2"/>
          <p:cNvSpPr/>
          <p:nvPr/>
        </p:nvSpPr>
        <p:spPr>
          <a:xfrm rot="10800000" flipH="1" flipV="1">
            <a:off x="366487" y="2877882"/>
            <a:ext cx="5161754" cy="188907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3" name="lemon2"/>
          <p:cNvSpPr/>
          <p:nvPr/>
        </p:nvSpPr>
        <p:spPr>
          <a:xfrm rot="10800000" flipH="1" flipV="1">
            <a:off x="366486" y="4888644"/>
            <a:ext cx="5006402" cy="161582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0486" y="2766627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89772" y="4841141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A3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lemon2"/>
          <p:cNvSpPr/>
          <p:nvPr/>
        </p:nvSpPr>
        <p:spPr>
          <a:xfrm rot="10800000" flipH="1" flipV="1">
            <a:off x="6941437" y="866960"/>
            <a:ext cx="4320814" cy="188908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6" name="lemon2"/>
          <p:cNvSpPr/>
          <p:nvPr/>
        </p:nvSpPr>
        <p:spPr>
          <a:xfrm rot="10800000" flipH="1" flipV="1">
            <a:off x="5965816" y="2877882"/>
            <a:ext cx="4447819" cy="188907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5631370" y="2740790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B2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6589517" y="704235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24832" y="5234891"/>
            <a:ext cx="37797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最小平均总成本为</a:t>
            </a:r>
            <a:r>
              <a:rPr lang="en-US" altLang="zh-CN" b="1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3046.8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相对标准差为 </a:t>
            </a:r>
            <a:r>
              <a:rPr lang="en-US" altLang="zh-CN" b="1" dirty="0">
                <a:solidFill>
                  <a:srgbClr val="BA262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9.2%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证明算法鲁棒性良好，得出了一个较为稳定的答案。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645" y="950413"/>
            <a:ext cx="4128269" cy="171833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7470" y="133088"/>
            <a:ext cx="56992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600" b="1" baseline="-25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板切割线轨迹结果及协同切割函数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14685" y="3016809"/>
          <a:ext cx="4949628" cy="3601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AxMath" r:id="rId1" imgW="1371600" imgH="1371600" progId="Equation.AxMath">
                  <p:embed/>
                </p:oleObj>
              </mc:Choice>
              <mc:Fallback>
                <p:oleObj name="AxMath" r:id="rId1" imgW="1371600" imgH="1371600" progId="Equation.AxMat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4685" y="3016809"/>
                        <a:ext cx="4949628" cy="3601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14685" y="1216885"/>
          <a:ext cx="4897173" cy="146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AxMath" r:id="rId3" imgW="1371600" imgH="1371600" progId="Equation.AxMath">
                  <p:embed/>
                </p:oleObj>
              </mc:Choice>
              <mc:Fallback>
                <p:oleObj name="AxMath" r:id="rId3" imgW="1371600" imgH="1371600" progId="Equation.AxMath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685" y="1216885"/>
                        <a:ext cx="4897173" cy="1461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977018" y="1299135"/>
          <a:ext cx="5866413" cy="513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AxMath" r:id="rId5" imgW="1371600" imgH="1371600" progId="Equation.AxMath">
                  <p:embed/>
                </p:oleObj>
              </mc:Choice>
              <mc:Fallback>
                <p:oleObj name="AxMath" r:id="rId5" imgW="1371600" imgH="1371600" progId="Equation.AxMath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77018" y="1299135"/>
                        <a:ext cx="5866413" cy="5135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52040" y="801482"/>
            <a:ext cx="40342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粉色和黄色刀具切割外轮廓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9713" y="2616699"/>
            <a:ext cx="3831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绿色和橙色刀具切割细节部分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44130" y="817992"/>
            <a:ext cx="2135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滑轨运行函数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33" y="3780740"/>
            <a:ext cx="5241815" cy="2689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33" y="976235"/>
            <a:ext cx="5071802" cy="25605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7470" y="133088"/>
            <a:ext cx="35653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其余板切割线结果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32" name="椭圆 3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lemon2"/>
          <p:cNvSpPr/>
          <p:nvPr/>
        </p:nvSpPr>
        <p:spPr>
          <a:xfrm rot="10800000" flipH="1" flipV="1">
            <a:off x="645734" y="938520"/>
            <a:ext cx="5316877" cy="267493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4" name="lemon2"/>
          <p:cNvSpPr/>
          <p:nvPr/>
        </p:nvSpPr>
        <p:spPr>
          <a:xfrm rot="10800000" flipH="1" flipV="1">
            <a:off x="645734" y="3726509"/>
            <a:ext cx="5316878" cy="2743659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5" name="lemon2"/>
          <p:cNvSpPr/>
          <p:nvPr/>
        </p:nvSpPr>
        <p:spPr>
          <a:xfrm rot="10800000" flipH="1" flipV="1">
            <a:off x="6229391" y="938520"/>
            <a:ext cx="5400214" cy="2674939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91" y="3780740"/>
            <a:ext cx="5316879" cy="26969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1" y="976235"/>
            <a:ext cx="5034873" cy="2560522"/>
          </a:xfrm>
          <a:prstGeom prst="rect">
            <a:avLst/>
          </a:prstGeom>
        </p:spPr>
      </p:pic>
      <p:sp>
        <p:nvSpPr>
          <p:cNvPr id="14" name="lemon2"/>
          <p:cNvSpPr/>
          <p:nvPr/>
        </p:nvSpPr>
        <p:spPr>
          <a:xfrm rot="10800000" flipH="1" flipV="1">
            <a:off x="6229390" y="3726509"/>
            <a:ext cx="5400215" cy="2743659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291159" y="742127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354800" y="3574472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A3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5917210" y="3557230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B2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5956282" y="742126"/>
            <a:ext cx="649825" cy="3385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131687" y="-136508"/>
            <a:ext cx="12455371" cy="72708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rot="18333295">
            <a:off x="-3934999" y="-1669268"/>
            <a:ext cx="11209889" cy="7877693"/>
          </a:xfrm>
          <a:custGeom>
            <a:avLst/>
            <a:gdLst>
              <a:gd name="connsiteX0" fmla="*/ 5579384 w 11209889"/>
              <a:gd name="connsiteY0" fmla="*/ 0 h 7877693"/>
              <a:gd name="connsiteX1" fmla="*/ 11209889 w 11209889"/>
              <a:gd name="connsiteY1" fmla="*/ 7877693 h 7877693"/>
              <a:gd name="connsiteX2" fmla="*/ 2780256 w 11209889"/>
              <a:gd name="connsiteY2" fmla="*/ 7877693 h 7877693"/>
              <a:gd name="connsiteX3" fmla="*/ 0 w 11209889"/>
              <a:gd name="connsiteY3" fmla="*/ 3987810 h 78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9889" h="7877693">
                <a:moveTo>
                  <a:pt x="5579384" y="0"/>
                </a:moveTo>
                <a:lnTo>
                  <a:pt x="11209889" y="7877693"/>
                </a:lnTo>
                <a:lnTo>
                  <a:pt x="2780256" y="7877693"/>
                </a:lnTo>
                <a:lnTo>
                  <a:pt x="0" y="398781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99678" y="800825"/>
            <a:ext cx="5197642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latin typeface="Impact" panose="020B0806030902050204"/>
              </a:rPr>
              <a:t>02</a:t>
            </a:r>
            <a:endParaRPr lang="zh-CN" altLang="en-US" sz="28700" i="1" dirty="0">
              <a:solidFill>
                <a:schemeClr val="bg1"/>
              </a:solidFill>
              <a:latin typeface="Impact" panose="020B080603090205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98620" y="2527090"/>
            <a:ext cx="5197642" cy="768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4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赛</a:t>
            </a:r>
            <a:r>
              <a:rPr lang="en-US" altLang="zh-CN" sz="44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44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前</a:t>
            </a:r>
            <a:r>
              <a:rPr lang="en-US" altLang="zh-CN" sz="44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44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中</a:t>
            </a:r>
            <a:r>
              <a:rPr lang="en-US" altLang="zh-CN" sz="44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44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准备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810632" y="3589165"/>
            <a:ext cx="573617" cy="79130"/>
          </a:xfrm>
          <a:prstGeom prst="roundRect">
            <a:avLst>
              <a:gd name="adj" fmla="val 37866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667" y="4564821"/>
            <a:ext cx="3439694" cy="31606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819255" y="197485"/>
            <a:ext cx="245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+mj-lt"/>
              </a:rPr>
              <a:t>6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+mj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7155" y="6553200"/>
            <a:ext cx="1424940" cy="226060"/>
            <a:chOff x="153" y="10320"/>
            <a:chExt cx="2244" cy="356"/>
          </a:xfrm>
        </p:grpSpPr>
        <p:sp>
          <p:nvSpPr>
            <p:cNvPr id="7" name="椭圆 6"/>
            <p:cNvSpPr/>
            <p:nvPr/>
          </p:nvSpPr>
          <p:spPr>
            <a:xfrm>
              <a:off x="153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25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97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69" y="10320"/>
              <a:ext cx="357" cy="357"/>
            </a:xfrm>
            <a:prstGeom prst="ellipse">
              <a:avLst/>
            </a:prstGeom>
            <a:solidFill>
              <a:srgbClr val="0F297F"/>
            </a:solidFill>
            <a:ln>
              <a:solidFill>
                <a:srgbClr val="0F29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041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0" y="756920"/>
            <a:ext cx="3772535" cy="8255"/>
          </a:xfrm>
          <a:prstGeom prst="line">
            <a:avLst/>
          </a:prstGeom>
          <a:ln w="60325" cmpd="thickThin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54476" y="1391055"/>
            <a:ext cx="11108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国赛题目：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：物理问题（</a:t>
            </a:r>
            <a:r>
              <a:rPr lang="en-US" altLang="zh-CN" dirty="0"/>
              <a:t>2021 FAST</a:t>
            </a:r>
            <a:r>
              <a:rPr lang="zh-CN" altLang="en-US" dirty="0"/>
              <a:t>反射镜面调节；</a:t>
            </a:r>
            <a:r>
              <a:rPr lang="en-US" altLang="zh-CN" dirty="0"/>
              <a:t>2020 </a:t>
            </a:r>
            <a:r>
              <a:rPr lang="zh-CN" altLang="en-US" dirty="0"/>
              <a:t>炉温曲线问题；</a:t>
            </a:r>
            <a:r>
              <a:rPr lang="en-US" altLang="zh-CN" dirty="0"/>
              <a:t>2019 </a:t>
            </a:r>
            <a:r>
              <a:rPr lang="zh-CN" altLang="en-US" dirty="0"/>
              <a:t>高压油管的压力控制问题）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：创新类问题（</a:t>
            </a:r>
            <a:r>
              <a:rPr lang="en-US" altLang="zh-CN" dirty="0"/>
              <a:t>2020 </a:t>
            </a:r>
            <a:r>
              <a:rPr lang="zh-CN" altLang="en-US" dirty="0"/>
              <a:t>穿越沙漠 ）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：数据分析、运筹优化问题（</a:t>
            </a:r>
            <a:r>
              <a:rPr lang="en-US" altLang="zh-CN" dirty="0"/>
              <a:t>2023 </a:t>
            </a:r>
            <a:r>
              <a:rPr lang="zh-CN" altLang="en-US" dirty="0"/>
              <a:t>蔬菜类商品补货和定价 ； </a:t>
            </a:r>
            <a:r>
              <a:rPr lang="en-US" altLang="zh-CN" dirty="0"/>
              <a:t>2022 </a:t>
            </a:r>
            <a:r>
              <a:rPr lang="zh-CN" altLang="en-US" dirty="0"/>
              <a:t>玻璃文物化学成分分析）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10222" y="2758827"/>
            <a:ext cx="111089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美赛：</a:t>
            </a:r>
            <a:endParaRPr lang="en-US" altLang="zh-CN" dirty="0"/>
          </a:p>
          <a:p>
            <a:r>
              <a:rPr lang="en-US" altLang="zh-CN" dirty="0"/>
              <a:t>MCM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：连续型问题（</a:t>
            </a:r>
            <a:r>
              <a:rPr lang="en-US" altLang="zh-CN" dirty="0"/>
              <a:t>2022 Power Profile of a Cyclist</a:t>
            </a:r>
            <a:r>
              <a:rPr lang="zh-CN" altLang="en-US" dirty="0"/>
              <a:t> ；</a:t>
            </a:r>
            <a:r>
              <a:rPr lang="en-US" altLang="zh-CN" dirty="0"/>
              <a:t>2020 Fungi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：离散问题（</a:t>
            </a:r>
            <a:r>
              <a:rPr lang="en-US" altLang="zh-CN" dirty="0"/>
              <a:t>2022 Water and Hydroelectric Power Sharing </a:t>
            </a:r>
            <a:r>
              <a:rPr lang="zh-CN" altLang="en-US" dirty="0"/>
              <a:t>；</a:t>
            </a:r>
            <a:r>
              <a:rPr lang="en-US" altLang="zh-CN" dirty="0"/>
              <a:t>2021 Fighting Wildfires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：数据分析题（</a:t>
            </a:r>
            <a:r>
              <a:rPr lang="en-US" altLang="zh-CN" dirty="0"/>
              <a:t>2023 Sailboats Prices; 2022 Trading Strategies 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ICM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：运筹优化问题（</a:t>
            </a:r>
            <a:r>
              <a:rPr lang="en-US" altLang="zh-CN" dirty="0"/>
              <a:t>2022 Data Paralysis? Use Our Analysis!</a:t>
            </a:r>
            <a:r>
              <a:rPr lang="zh-CN" altLang="en-US" dirty="0"/>
              <a:t>；</a:t>
            </a:r>
            <a:r>
              <a:rPr lang="en-US" altLang="zh-CN" dirty="0"/>
              <a:t>2021The Influence of Music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：环境科学问题（</a:t>
            </a:r>
            <a:r>
              <a:rPr lang="en-US" altLang="zh-CN" dirty="0"/>
              <a:t>2022Forestry for Carbon Sequestration</a:t>
            </a:r>
            <a:r>
              <a:rPr lang="zh-CN" altLang="en-US" dirty="0"/>
              <a:t>；</a:t>
            </a:r>
            <a:r>
              <a:rPr lang="en-US" altLang="zh-CN" dirty="0"/>
              <a:t>2020Re-Optimizing Food Systems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F</a:t>
            </a:r>
            <a:r>
              <a:rPr lang="zh-CN" altLang="en-US" dirty="0"/>
              <a:t>：政策问题（</a:t>
            </a:r>
            <a:r>
              <a:rPr lang="en-US" altLang="zh-CN" dirty="0"/>
              <a:t>2022All for One and One (Space) for All!</a:t>
            </a:r>
            <a:r>
              <a:rPr lang="zh-CN" altLang="en-US" dirty="0"/>
              <a:t>；</a:t>
            </a:r>
            <a:r>
              <a:rPr lang="en-US" altLang="zh-CN" dirty="0"/>
              <a:t> 2021Checking the Pulse and Temperature of Higher Education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97155" y="6553200"/>
            <a:ext cx="1424940" cy="226060"/>
            <a:chOff x="153" y="10320"/>
            <a:chExt cx="2244" cy="356"/>
          </a:xfrm>
        </p:grpSpPr>
        <p:sp>
          <p:nvSpPr>
            <p:cNvPr id="7" name="椭圆 6"/>
            <p:cNvSpPr/>
            <p:nvPr/>
          </p:nvSpPr>
          <p:spPr>
            <a:xfrm>
              <a:off x="153" y="10320"/>
              <a:ext cx="357" cy="357"/>
            </a:xfrm>
            <a:prstGeom prst="ellipse">
              <a:avLst/>
            </a:prstGeom>
            <a:solidFill>
              <a:srgbClr val="0F297F"/>
            </a:solidFill>
            <a:ln>
              <a:solidFill>
                <a:srgbClr val="0F29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25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97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69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041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0" y="756920"/>
            <a:ext cx="3772535" cy="8255"/>
          </a:xfrm>
          <a:prstGeom prst="line">
            <a:avLst/>
          </a:prstGeom>
          <a:ln w="60325" cmpd="thickThin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477625" y="198755"/>
            <a:ext cx="905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Times New Roman" panose="02020603050405020304" pitchFamily="18" charset="0"/>
              </a:rPr>
              <a:t>8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394903"/>
            <a:ext cx="10854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网课推荐：清风建模（付费），可以通过网课简单了解数学建模，学习基本模型和建模思路，此外还零基础教</a:t>
            </a:r>
            <a:r>
              <a:rPr lang="en-US" altLang="zh-CN" dirty="0"/>
              <a:t>MATLAB</a:t>
            </a:r>
            <a:r>
              <a:rPr lang="zh-CN" altLang="en-US" dirty="0"/>
              <a:t>编程，适合萌新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510222" y="2188723"/>
            <a:ext cx="1109487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23569" y="2335630"/>
            <a:ext cx="1085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组队后，是否要进行赛前模拟，赛前该怎么准备？</a:t>
            </a:r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623568" y="2730660"/>
            <a:ext cx="10854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推荐进行赛前模拟，可针对性选择往年真题进行模拟练习，完成一篇论文，发掘缺点。若时间不充足，可进行思路模拟。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参加小型比赛进行</a:t>
            </a:r>
            <a:r>
              <a:rPr lang="zh-CN" altLang="en-US" dirty="0">
                <a:solidFill>
                  <a:srgbClr val="FF0000"/>
                </a:solidFill>
              </a:rPr>
              <a:t>磨合</a:t>
            </a:r>
            <a:r>
              <a:rPr lang="zh-CN" altLang="en-US" dirty="0"/>
              <a:t>，如</a:t>
            </a:r>
            <a:r>
              <a:rPr lang="en-US" altLang="zh-CN" dirty="0" err="1"/>
              <a:t>mathorcup</a:t>
            </a:r>
            <a:r>
              <a:rPr lang="zh-CN" altLang="en-US" dirty="0"/>
              <a:t>挑战杯、</a:t>
            </a:r>
            <a:r>
              <a:rPr lang="en-US" altLang="zh-CN" dirty="0"/>
              <a:t>APMCM</a:t>
            </a:r>
            <a:r>
              <a:rPr lang="zh-CN" altLang="en-US" dirty="0"/>
              <a:t>（风格与美赛相似）</a:t>
            </a:r>
            <a:endParaRPr lang="en-US" altLang="zh-CN" dirty="0"/>
          </a:p>
          <a:p>
            <a:endParaRPr lang="en-US" altLang="zh-CN" dirty="0"/>
          </a:p>
        </p:txBody>
      </p:sp>
      <p:cxnSp>
        <p:nvCxnSpPr>
          <p:cNvPr id="19" name="直接连接符 18"/>
          <p:cNvCxnSpPr/>
          <p:nvPr/>
        </p:nvCxnSpPr>
        <p:spPr>
          <a:xfrm>
            <a:off x="548562" y="4024008"/>
            <a:ext cx="1109487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96595" y="4159123"/>
            <a:ext cx="9804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编程软件推荐：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MATLAB</a:t>
            </a:r>
            <a:r>
              <a:rPr lang="zh-CN" altLang="en-US" dirty="0"/>
              <a:t>（比较全能）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Python</a:t>
            </a:r>
            <a:r>
              <a:rPr lang="zh-CN" altLang="en-US" dirty="0"/>
              <a:t>（比较全能）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Lingo</a:t>
            </a:r>
            <a:r>
              <a:rPr lang="zh-CN" altLang="en-US" dirty="0"/>
              <a:t>（线性规划、非线性规划问题）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SPSS</a:t>
            </a:r>
            <a:r>
              <a:rPr lang="zh-CN" altLang="en-US" dirty="0"/>
              <a:t>（数据分析）</a:t>
            </a:r>
            <a:endParaRPr lang="en-US" altLang="zh-CN" dirty="0"/>
          </a:p>
        </p:txBody>
      </p:sp>
      <p:sp>
        <p:nvSpPr>
          <p:cNvPr id="21" name="文本框 20"/>
          <p:cNvSpPr txBox="1"/>
          <p:nvPr/>
        </p:nvSpPr>
        <p:spPr>
          <a:xfrm>
            <a:off x="6753802" y="4737553"/>
            <a:ext cx="4592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注：要认清编程软件是数学计算辅助手段，不要盲目学习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97155" y="6553200"/>
            <a:ext cx="1424940" cy="226060"/>
            <a:chOff x="153" y="10320"/>
            <a:chExt cx="2244" cy="356"/>
          </a:xfrm>
        </p:grpSpPr>
        <p:sp>
          <p:nvSpPr>
            <p:cNvPr id="7" name="椭圆 6"/>
            <p:cNvSpPr/>
            <p:nvPr/>
          </p:nvSpPr>
          <p:spPr>
            <a:xfrm>
              <a:off x="153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25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97" y="10320"/>
              <a:ext cx="357" cy="357"/>
            </a:xfrm>
            <a:prstGeom prst="ellipse">
              <a:avLst/>
            </a:prstGeom>
            <a:solidFill>
              <a:srgbClr val="0F297F"/>
            </a:solidFill>
            <a:ln>
              <a:solidFill>
                <a:srgbClr val="0F29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69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041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0" y="756920"/>
            <a:ext cx="3772535" cy="8255"/>
          </a:xfrm>
          <a:prstGeom prst="line">
            <a:avLst/>
          </a:prstGeom>
          <a:ln w="60325" cmpd="thickThin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477625" y="198755"/>
            <a:ext cx="905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Times New Roman" panose="02020603050405020304" pitchFamily="18" charset="0"/>
              </a:rPr>
              <a:t>9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942" y="1248970"/>
            <a:ext cx="1097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、常规优化模型：</a:t>
            </a:r>
            <a:endParaRPr lang="zh-CN" altLang="en-US" dirty="0"/>
          </a:p>
          <a:p>
            <a:r>
              <a:rPr lang="zh-CN" altLang="en-US" dirty="0"/>
              <a:t>线性规划，非线性规划，整数规划，多目标规划，动态规划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、评价模型：</a:t>
            </a:r>
            <a:endParaRPr lang="zh-CN" altLang="en-US" dirty="0"/>
          </a:p>
          <a:p>
            <a:r>
              <a:rPr lang="zh-CN" altLang="en-US" dirty="0"/>
              <a:t>层次分析法，模糊综合评价，熵值法，</a:t>
            </a:r>
            <a:r>
              <a:rPr lang="en-US" altLang="zh-CN" dirty="0"/>
              <a:t>TOPSIS</a:t>
            </a:r>
            <a:r>
              <a:rPr lang="zh-CN" altLang="en-US" dirty="0"/>
              <a:t>法，数据包络分析，秩和比法，灰色关联分析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、预测模型：</a:t>
            </a:r>
            <a:endParaRPr lang="zh-CN" altLang="en-US" dirty="0"/>
          </a:p>
          <a:p>
            <a:r>
              <a:rPr lang="zh-CN" altLang="en-US" dirty="0"/>
              <a:t>回归拟合，灰色预测，马尔可夫预测，时间序列分析</a:t>
            </a:r>
            <a:endParaRPr lang="zh-CN" altLang="en-US" dirty="0"/>
          </a:p>
          <a:p>
            <a:r>
              <a:rPr lang="en-US" altLang="zh-CN" dirty="0"/>
              <a:t>4</a:t>
            </a:r>
            <a:r>
              <a:rPr lang="zh-CN" altLang="en-US" dirty="0"/>
              <a:t>、动态模型：</a:t>
            </a:r>
            <a:endParaRPr lang="zh-CN" altLang="en-US" dirty="0"/>
          </a:p>
          <a:p>
            <a:r>
              <a:rPr lang="zh-CN" altLang="en-US" dirty="0"/>
              <a:t>微分方程模型，差分方程模型，元胞自动机，排队论，蒙特卡罗随机模拟</a:t>
            </a:r>
            <a:endParaRPr lang="zh-CN" altLang="en-US" dirty="0"/>
          </a:p>
          <a:p>
            <a:r>
              <a:rPr lang="en-US" altLang="zh-CN" dirty="0"/>
              <a:t>5</a:t>
            </a:r>
            <a:r>
              <a:rPr lang="zh-CN" altLang="en-US" dirty="0"/>
              <a:t>、图论模型：</a:t>
            </a:r>
            <a:endParaRPr lang="zh-CN" altLang="en-US" dirty="0"/>
          </a:p>
          <a:p>
            <a:r>
              <a:rPr lang="zh-CN" altLang="en-US" dirty="0"/>
              <a:t>最短路径，最小生成树，最小费用最大流，指派问题，旅行商问题</a:t>
            </a:r>
            <a:endParaRPr lang="zh-CN" altLang="en-US" dirty="0"/>
          </a:p>
          <a:p>
            <a:r>
              <a:rPr lang="en-US" altLang="zh-CN" dirty="0"/>
              <a:t>6</a:t>
            </a:r>
            <a:r>
              <a:rPr lang="zh-CN" altLang="en-US" dirty="0"/>
              <a:t>、统计分析模型：</a:t>
            </a:r>
            <a:endParaRPr lang="zh-CN" altLang="en-US" dirty="0"/>
          </a:p>
          <a:p>
            <a:r>
              <a:rPr lang="zh-CN" altLang="en-US" dirty="0"/>
              <a:t>分布检验，均值</a:t>
            </a:r>
            <a:r>
              <a:rPr lang="en-US" altLang="zh-CN" dirty="0"/>
              <a:t>T</a:t>
            </a:r>
            <a:r>
              <a:rPr lang="zh-CN" altLang="en-US" dirty="0"/>
              <a:t>检验，方差分析，协方差分析，相关分析，卡方检验，秩和检验，回归分析，</a:t>
            </a:r>
            <a:r>
              <a:rPr lang="en-US" altLang="zh-CN" dirty="0"/>
              <a:t>Logistic</a:t>
            </a:r>
            <a:r>
              <a:rPr lang="zh-CN" altLang="en-US" dirty="0"/>
              <a:t>回归，聚类分析，判别分析，关联分析</a:t>
            </a:r>
            <a:endParaRPr lang="zh-CN" altLang="en-US" dirty="0"/>
          </a:p>
          <a:p>
            <a:r>
              <a:rPr lang="en-US" altLang="zh-CN" dirty="0"/>
              <a:t>7</a:t>
            </a:r>
            <a:r>
              <a:rPr lang="zh-CN" altLang="en-US" dirty="0"/>
              <a:t>、现代智能算法：</a:t>
            </a:r>
            <a:endParaRPr lang="zh-CN" altLang="en-US" dirty="0"/>
          </a:p>
          <a:p>
            <a:r>
              <a:rPr lang="zh-CN" altLang="en-US" dirty="0"/>
              <a:t>模拟退火，神经网络，遗传算法，蚁群算法，粒子群算法，支持向量机，决策树，随机森林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（现代智能算法慎重使用，都是依靠机器的暴力优化算法，原理相对简单）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23316" y="2224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33335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论文排版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7155" y="6553200"/>
            <a:ext cx="1424940" cy="226060"/>
            <a:chOff x="153" y="10320"/>
            <a:chExt cx="2244" cy="356"/>
          </a:xfrm>
        </p:grpSpPr>
        <p:sp>
          <p:nvSpPr>
            <p:cNvPr id="7" name="椭圆 6"/>
            <p:cNvSpPr/>
            <p:nvPr/>
          </p:nvSpPr>
          <p:spPr>
            <a:xfrm>
              <a:off x="153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25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97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69" y="10320"/>
              <a:ext cx="357" cy="357"/>
            </a:xfrm>
            <a:prstGeom prst="ellipse">
              <a:avLst/>
            </a:prstGeom>
            <a:solidFill>
              <a:srgbClr val="0F297F"/>
            </a:solidFill>
            <a:ln>
              <a:solidFill>
                <a:srgbClr val="0F29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041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0" y="756920"/>
            <a:ext cx="3772535" cy="8255"/>
          </a:xfrm>
          <a:prstGeom prst="line">
            <a:avLst/>
          </a:prstGeom>
          <a:ln w="60325" cmpd="thickThin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477625" y="198755"/>
            <a:ext cx="905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Times New Roman" panose="02020603050405020304" pitchFamily="18" charset="0"/>
              </a:rPr>
              <a:t>16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54874" y="1215957"/>
            <a:ext cx="4198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论文的写作最好使用</a:t>
            </a:r>
            <a:r>
              <a:rPr lang="en-US" altLang="zh-CN" dirty="0"/>
              <a:t>Latex</a:t>
            </a:r>
            <a:r>
              <a:rPr lang="zh-CN" altLang="en-US" dirty="0"/>
              <a:t>排版，编译软件如</a:t>
            </a:r>
            <a:r>
              <a:rPr lang="en-US" altLang="zh-CN" dirty="0"/>
              <a:t>Overleaf</a:t>
            </a:r>
            <a:r>
              <a:rPr lang="zh-CN" altLang="en-US" dirty="0"/>
              <a:t>、</a:t>
            </a:r>
            <a:r>
              <a:rPr lang="en-US" altLang="zh-CN" dirty="0" err="1"/>
              <a:t>Texstudio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排版的美感可以多阅读</a:t>
            </a:r>
            <a:r>
              <a:rPr lang="en-US" altLang="zh-CN" dirty="0"/>
              <a:t>SCI</a:t>
            </a:r>
            <a:r>
              <a:rPr lang="zh-CN" altLang="en-US" dirty="0"/>
              <a:t>论文，论文的排版是门艺术，好的排版会提高阅卷老师的阅读兴趣，会留下更好的第一印象。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795090"/>
            <a:ext cx="3995456" cy="51466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06" y="882485"/>
            <a:ext cx="3856578" cy="514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410" y="953080"/>
            <a:ext cx="3633200" cy="51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075716" y="1989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图像美观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7155" y="6553200"/>
            <a:ext cx="1424940" cy="226060"/>
            <a:chOff x="153" y="10320"/>
            <a:chExt cx="2244" cy="356"/>
          </a:xfrm>
        </p:grpSpPr>
        <p:sp>
          <p:nvSpPr>
            <p:cNvPr id="7" name="椭圆 6"/>
            <p:cNvSpPr/>
            <p:nvPr/>
          </p:nvSpPr>
          <p:spPr>
            <a:xfrm>
              <a:off x="153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25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97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69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041" y="10320"/>
              <a:ext cx="357" cy="357"/>
            </a:xfrm>
            <a:prstGeom prst="ellipse">
              <a:avLst/>
            </a:prstGeom>
            <a:solidFill>
              <a:srgbClr val="0F297F"/>
            </a:solidFill>
            <a:ln>
              <a:solidFill>
                <a:srgbClr val="0F29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0" y="756920"/>
            <a:ext cx="3772535" cy="8255"/>
          </a:xfrm>
          <a:prstGeom prst="line">
            <a:avLst/>
          </a:prstGeom>
          <a:ln w="60325" cmpd="thickThin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487150" y="198755"/>
            <a:ext cx="905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Times New Roman" panose="02020603050405020304" pitchFamily="18" charset="0"/>
              </a:rPr>
              <a:t>17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2" y="1768603"/>
            <a:ext cx="4800000" cy="36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4" y="1768603"/>
            <a:ext cx="4800000" cy="3600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435485" y="1182534"/>
            <a:ext cx="532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两图区别在哪？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>
            <p:custDataLst>
              <p:tags r:id="rId1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2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3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4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5"/>
            </p:custDataLst>
          </p:nvPr>
        </p:nvCxnSpPr>
        <p:spPr>
          <a:xfrm>
            <a:off x="608965" y="96139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6"/>
            </p:custDataLst>
          </p:nvPr>
        </p:nvCxnSpPr>
        <p:spPr>
          <a:xfrm>
            <a:off x="2518410" y="106743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7"/>
            </p:custDataLst>
          </p:nvPr>
        </p:nvSpPr>
        <p:spPr>
          <a:xfrm>
            <a:off x="10650855" y="78422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8"/>
            </p:custDataLst>
          </p:nvPr>
        </p:nvSpPr>
        <p:spPr>
          <a:xfrm>
            <a:off x="11108055" y="90233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9"/>
            </p:custDataLst>
          </p:nvPr>
        </p:nvCxnSpPr>
        <p:spPr>
          <a:xfrm>
            <a:off x="740410" y="67691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0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96950" y="180975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00" b="1" dirty="0">
                <a:solidFill>
                  <a:schemeClr val="accent1"/>
                </a:solidFill>
                <a:ea typeface="阿里巴巴普惠体 3.0 65 Medium" panose="00020600040101010101" pitchFamily="18" charset="-122"/>
                <a:sym typeface="+mn-ea"/>
              </a:rPr>
              <a:t>赛题回顾</a:t>
            </a:r>
            <a:endParaRPr lang="zh-CN" altLang="en-US" sz="2600" b="1" dirty="0">
              <a:solidFill>
                <a:schemeClr val="accent1"/>
              </a:solidFill>
              <a:ea typeface="阿里巴巴普惠体 3.0 65 Medium" panose="00020600040101010101" pitchFamily="18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610" y="1346835"/>
            <a:ext cx="6590030" cy="3844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00" y="1188085"/>
            <a:ext cx="4859020" cy="457708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6341" y="1989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图像美观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7155" y="6553200"/>
            <a:ext cx="1424940" cy="226060"/>
            <a:chOff x="153" y="10320"/>
            <a:chExt cx="2244" cy="356"/>
          </a:xfrm>
        </p:grpSpPr>
        <p:sp>
          <p:nvSpPr>
            <p:cNvPr id="7" name="椭圆 6"/>
            <p:cNvSpPr/>
            <p:nvPr/>
          </p:nvSpPr>
          <p:spPr>
            <a:xfrm>
              <a:off x="153" y="10320"/>
              <a:ext cx="357" cy="357"/>
            </a:xfrm>
            <a:prstGeom prst="ellipse">
              <a:avLst/>
            </a:prstGeom>
            <a:solidFill>
              <a:srgbClr val="0F297F"/>
            </a:solidFill>
            <a:ln>
              <a:solidFill>
                <a:srgbClr val="0F29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25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97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69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041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0" y="756920"/>
            <a:ext cx="3772535" cy="8255"/>
          </a:xfrm>
          <a:prstGeom prst="line">
            <a:avLst/>
          </a:prstGeom>
          <a:ln w="60325" cmpd="thickThin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487150" y="198755"/>
            <a:ext cx="905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Times New Roman" panose="02020603050405020304" pitchFamily="18" charset="0"/>
              </a:rPr>
              <a:t>18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667781"/>
            <a:ext cx="4817550" cy="3600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8" y="2143306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67" y="1629000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1618009" y="1115154"/>
            <a:ext cx="338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色彩搭配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6721813" y="1485936"/>
            <a:ext cx="0" cy="41463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560" y="1802666"/>
            <a:ext cx="4663844" cy="333022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190689" y="1317904"/>
            <a:ext cx="243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图片的清晰度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6341" y="1361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图像美观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7155" y="6553200"/>
            <a:ext cx="1424940" cy="226060"/>
            <a:chOff x="153" y="10320"/>
            <a:chExt cx="2244" cy="356"/>
          </a:xfrm>
        </p:grpSpPr>
        <p:sp>
          <p:nvSpPr>
            <p:cNvPr id="7" name="椭圆 6"/>
            <p:cNvSpPr/>
            <p:nvPr/>
          </p:nvSpPr>
          <p:spPr>
            <a:xfrm>
              <a:off x="153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25" y="10320"/>
              <a:ext cx="357" cy="357"/>
            </a:xfrm>
            <a:prstGeom prst="ellipse">
              <a:avLst/>
            </a:prstGeom>
            <a:solidFill>
              <a:srgbClr val="0F297F"/>
            </a:solidFill>
            <a:ln>
              <a:solidFill>
                <a:srgbClr val="0F29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97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69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041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0" y="756920"/>
            <a:ext cx="3772535" cy="8255"/>
          </a:xfrm>
          <a:prstGeom prst="line">
            <a:avLst/>
          </a:prstGeom>
          <a:ln w="60325" cmpd="thickThin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487150" y="198755"/>
            <a:ext cx="90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Times New Roman" panose="02020603050405020304" pitchFamily="18" charset="0"/>
              </a:rPr>
              <a:t>19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2" y="1508244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68" y="1244659"/>
            <a:ext cx="6142124" cy="438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311" y="1142459"/>
            <a:ext cx="6214353" cy="447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198653" y="2470825"/>
            <a:ext cx="1741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Hiplot</a:t>
            </a:r>
            <a:r>
              <a:rPr lang="zh-CN" altLang="en-US" dirty="0"/>
              <a:t>网站，绘图平台</a:t>
            </a:r>
            <a:endParaRPr lang="en-US" altLang="zh-CN" dirty="0"/>
          </a:p>
          <a:p>
            <a:r>
              <a:rPr lang="en-US" altLang="zh-CN" b="0" i="0" u="none" strike="noStrike" dirty="0">
                <a:effectLst/>
                <a:latin typeface="a"/>
                <a:hlinkClick r:id="rId4"/>
              </a:rPr>
              <a:t>https://</a:t>
            </a:r>
            <a:r>
              <a:rPr lang="en-US" altLang="zh-CN" b="0" i="0" u="none" strike="noStrike" dirty="0">
                <a:effectLst/>
                <a:latin typeface="-apple-system"/>
                <a:hlinkClick r:id="rId4"/>
              </a:rPr>
              <a:t>hiplot.com.cn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075716" y="1989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文献搜索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7155" y="6553200"/>
            <a:ext cx="1424940" cy="226060"/>
            <a:chOff x="153" y="10320"/>
            <a:chExt cx="2244" cy="356"/>
          </a:xfrm>
        </p:grpSpPr>
        <p:sp>
          <p:nvSpPr>
            <p:cNvPr id="7" name="椭圆 6"/>
            <p:cNvSpPr/>
            <p:nvPr/>
          </p:nvSpPr>
          <p:spPr>
            <a:xfrm>
              <a:off x="153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25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97" y="10320"/>
              <a:ext cx="357" cy="357"/>
            </a:xfrm>
            <a:prstGeom prst="ellipse">
              <a:avLst/>
            </a:prstGeom>
            <a:solidFill>
              <a:srgbClr val="0F297F"/>
            </a:solidFill>
            <a:ln>
              <a:solidFill>
                <a:srgbClr val="0F29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69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041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0" y="756920"/>
            <a:ext cx="3772535" cy="8255"/>
          </a:xfrm>
          <a:prstGeom prst="line">
            <a:avLst/>
          </a:prstGeom>
          <a:ln w="60325" cmpd="thickThin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487150" y="198755"/>
            <a:ext cx="905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Times New Roman" panose="02020603050405020304" pitchFamily="18" charset="0"/>
              </a:rPr>
              <a:t>20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222" y="996326"/>
            <a:ext cx="11171888" cy="296443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5" y="1483925"/>
            <a:ext cx="11216790" cy="47430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85" y="1942415"/>
            <a:ext cx="11216790" cy="4437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4225" y="912495"/>
            <a:ext cx="7090410" cy="5609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9300" y="1277620"/>
            <a:ext cx="324231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在解决完所有的问题之后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再回顾所用的算法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模型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将其整合为一个完整的流程图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要求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en-US" altLang="zh-CN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2610" y="4088765"/>
            <a:ext cx="1498600" cy="6521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/>
              <a:t>整洁</a:t>
            </a:r>
            <a:endParaRPr lang="zh-CN" altLang="en-US" sz="4000"/>
          </a:p>
        </p:txBody>
      </p:sp>
      <p:sp>
        <p:nvSpPr>
          <p:cNvPr id="7" name="圆角矩形 6"/>
          <p:cNvSpPr/>
          <p:nvPr/>
        </p:nvSpPr>
        <p:spPr>
          <a:xfrm>
            <a:off x="2747010" y="4088765"/>
            <a:ext cx="1498600" cy="6521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/>
              <a:t>完整</a:t>
            </a:r>
            <a:endParaRPr lang="zh-CN" altLang="en-US" sz="4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/>
        </p:nvSpPr>
        <p:spPr>
          <a:xfrm>
            <a:off x="473710" y="948055"/>
            <a:ext cx="4186555" cy="6521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/>
              <a:t>灵敏度</a:t>
            </a:r>
            <a:r>
              <a:rPr lang="zh-CN" altLang="en-US" sz="4000"/>
              <a:t>分析</a:t>
            </a:r>
            <a:endParaRPr lang="zh-CN" altLang="en-US" sz="4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15" y="1600200"/>
            <a:ext cx="10085705" cy="44780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2255" y="1010920"/>
            <a:ext cx="6234430" cy="544512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40385" y="1221740"/>
            <a:ext cx="4186555" cy="6521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/>
              <a:t>参数敏感性分析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85090" y="2776855"/>
            <a:ext cx="5052695" cy="6521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/>
              <a:t>模型结构灵敏度分析</a:t>
            </a:r>
            <a:endParaRPr lang="zh-CN" altLang="en-US" sz="4000"/>
          </a:p>
        </p:txBody>
      </p:sp>
      <p:sp>
        <p:nvSpPr>
          <p:cNvPr id="9" name="圆角矩形 8"/>
          <p:cNvSpPr/>
          <p:nvPr/>
        </p:nvSpPr>
        <p:spPr>
          <a:xfrm>
            <a:off x="593090" y="4207510"/>
            <a:ext cx="4186555" cy="6521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/>
              <a:t>不确定性分析</a:t>
            </a:r>
            <a:endParaRPr lang="zh-CN" altLang="en-US" sz="4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131687" y="-136508"/>
            <a:ext cx="12455371" cy="72708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rot="18333295">
            <a:off x="-3934999" y="-1669268"/>
            <a:ext cx="11209889" cy="7877693"/>
          </a:xfrm>
          <a:custGeom>
            <a:avLst/>
            <a:gdLst>
              <a:gd name="connsiteX0" fmla="*/ 5579384 w 11209889"/>
              <a:gd name="connsiteY0" fmla="*/ 0 h 7877693"/>
              <a:gd name="connsiteX1" fmla="*/ 11209889 w 11209889"/>
              <a:gd name="connsiteY1" fmla="*/ 7877693 h 7877693"/>
              <a:gd name="connsiteX2" fmla="*/ 2780256 w 11209889"/>
              <a:gd name="connsiteY2" fmla="*/ 7877693 h 7877693"/>
              <a:gd name="connsiteX3" fmla="*/ 0 w 11209889"/>
              <a:gd name="connsiteY3" fmla="*/ 3987810 h 78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9889" h="7877693">
                <a:moveTo>
                  <a:pt x="5579384" y="0"/>
                </a:moveTo>
                <a:lnTo>
                  <a:pt x="11209889" y="7877693"/>
                </a:lnTo>
                <a:lnTo>
                  <a:pt x="2780256" y="7877693"/>
                </a:lnTo>
                <a:lnTo>
                  <a:pt x="0" y="398781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69071" y="831613"/>
            <a:ext cx="5197642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latin typeface="Impact" panose="020B0806030902050204"/>
              </a:rPr>
              <a:t>03</a:t>
            </a:r>
            <a:endParaRPr lang="zh-CN" altLang="en-US" sz="28700" i="1" dirty="0">
              <a:solidFill>
                <a:schemeClr val="bg1"/>
              </a:solidFill>
              <a:latin typeface="Impact" panose="020B080603090205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29120" y="2661285"/>
            <a:ext cx="4707890" cy="1445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4400" b="1" dirty="0">
                <a:latin typeface="HONOR Sans Design Heavy" panose="02000600000000000000" pitchFamily="2" charset="-122"/>
                <a:ea typeface="HONOR Sans Design Heavy"/>
              </a:rPr>
              <a:t>- </a:t>
            </a:r>
            <a:r>
              <a:rPr lang="zh-CN" altLang="en-US" sz="44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评委评审角度</a:t>
            </a:r>
            <a:endParaRPr lang="zh-CN" altLang="en-US" sz="4400" b="1" spc="300" dirty="0">
              <a:solidFill>
                <a:srgbClr val="44546A">
                  <a:lumMod val="50000"/>
                </a:srgbClr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4400" b="1" dirty="0">
                <a:latin typeface="HONOR Sans Design Heavy" panose="02000600000000000000" pitchFamily="2" charset="-122"/>
                <a:ea typeface="HONOR Sans Design Heavy"/>
              </a:rPr>
              <a:t>-</a:t>
            </a:r>
            <a:endParaRPr lang="zh-CN" altLang="en-US" sz="4400" b="1" dirty="0">
              <a:latin typeface="HONOR Sans Design Heavy" panose="02000600000000000000" pitchFamily="2" charset="-122"/>
              <a:ea typeface="HONOR Sans Design Heavy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642359" y="3631387"/>
            <a:ext cx="573617" cy="79130"/>
          </a:xfrm>
          <a:prstGeom prst="roundRect">
            <a:avLst>
              <a:gd name="adj" fmla="val 37866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667" y="4564821"/>
            <a:ext cx="3439694" cy="316066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755" y="1085850"/>
            <a:ext cx="1019683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636270" y="1128395"/>
            <a:ext cx="1848485" cy="69215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避免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华而不实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zh-CN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lemon2"/>
          <p:cNvSpPr/>
          <p:nvPr>
            <p:custDataLst>
              <p:tags r:id="rId2"/>
            </p:custDataLst>
          </p:nvPr>
        </p:nvSpPr>
        <p:spPr>
          <a:xfrm flipH="1" flipV="1">
            <a:off x="3430270" y="1175385"/>
            <a:ext cx="7293610" cy="692150"/>
          </a:xfrm>
          <a:prstGeom prst="roundRect">
            <a:avLst>
              <a:gd name="adj" fmla="val 6689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510915" y="1222375"/>
            <a:ext cx="727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在使用一种算法模型时</a:t>
            </a:r>
            <a:r>
              <a:rPr lang="en-US" altLang="zh-CN"/>
              <a:t>,</a:t>
            </a:r>
            <a:r>
              <a:rPr lang="zh-CN" altLang="en-US"/>
              <a:t>切忌文字建模</a:t>
            </a:r>
            <a:r>
              <a:rPr lang="en-US" altLang="zh-CN"/>
              <a:t>,</a:t>
            </a:r>
            <a:r>
              <a:rPr lang="zh-CN" altLang="en-US"/>
              <a:t>避免假大空</a:t>
            </a:r>
            <a:r>
              <a:rPr lang="en-US" altLang="zh-CN"/>
              <a:t>,</a:t>
            </a:r>
            <a:r>
              <a:rPr lang="zh-CN" altLang="en-US"/>
              <a:t>一定要有机结合算法与问题的联系</a:t>
            </a:r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4"/>
            </p:custDataLst>
          </p:nvPr>
        </p:nvSpPr>
        <p:spPr>
          <a:xfrm>
            <a:off x="637540" y="2384425"/>
            <a:ext cx="1848485" cy="69215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避免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低级错误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zh-CN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lemon2"/>
          <p:cNvSpPr/>
          <p:nvPr>
            <p:custDataLst>
              <p:tags r:id="rId5"/>
            </p:custDataLst>
          </p:nvPr>
        </p:nvSpPr>
        <p:spPr>
          <a:xfrm flipH="1" flipV="1">
            <a:off x="3431540" y="2343150"/>
            <a:ext cx="7293610" cy="692150"/>
          </a:xfrm>
          <a:prstGeom prst="roundRect">
            <a:avLst>
              <a:gd name="adj" fmla="val 6689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512185" y="2390140"/>
            <a:ext cx="727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在评审阶段</a:t>
            </a:r>
            <a:r>
              <a:rPr lang="en-US" altLang="zh-CN"/>
              <a:t>,</a:t>
            </a:r>
            <a:r>
              <a:rPr lang="zh-CN" altLang="en-US"/>
              <a:t>倘若出现低级错误</a:t>
            </a:r>
            <a:r>
              <a:rPr lang="en-US" altLang="zh-CN"/>
              <a:t>,</a:t>
            </a:r>
            <a:r>
              <a:rPr lang="zh-CN" altLang="en-US"/>
              <a:t>获奖的可能性将大大减低</a:t>
            </a:r>
            <a:r>
              <a:rPr lang="en-US" altLang="zh-CN"/>
              <a:t>,</a:t>
            </a:r>
            <a:r>
              <a:rPr lang="zh-CN" altLang="en-US"/>
              <a:t>常见的有</a:t>
            </a:r>
            <a:r>
              <a:rPr lang="en-US" altLang="zh-CN"/>
              <a:t>:</a:t>
            </a:r>
            <a:endParaRPr lang="en-US" altLang="zh-CN"/>
          </a:p>
          <a:p>
            <a:r>
              <a:rPr lang="zh-CN" altLang="en-US"/>
              <a:t>排版格式</a:t>
            </a:r>
            <a:r>
              <a:rPr lang="en-US" altLang="zh-CN"/>
              <a:t>(</a:t>
            </a:r>
            <a:r>
              <a:rPr lang="zh-CN" altLang="en-US"/>
              <a:t>图表</a:t>
            </a:r>
            <a:r>
              <a:rPr lang="en-US" altLang="zh-CN"/>
              <a:t> </a:t>
            </a:r>
            <a:r>
              <a:rPr lang="zh-CN" altLang="en-US"/>
              <a:t>字体</a:t>
            </a:r>
            <a:r>
              <a:rPr lang="en-US" altLang="zh-CN"/>
              <a:t>) </a:t>
            </a:r>
            <a:r>
              <a:rPr lang="zh-CN" altLang="en-US"/>
              <a:t>特殊数值</a:t>
            </a:r>
            <a:r>
              <a:rPr lang="en-US" altLang="zh-CN"/>
              <a:t>(</a:t>
            </a:r>
            <a:r>
              <a:rPr lang="zh-CN" altLang="en-US"/>
              <a:t>置信度</a:t>
            </a:r>
            <a:r>
              <a:rPr lang="en-US" altLang="zh-CN"/>
              <a:t>) </a:t>
            </a:r>
            <a:r>
              <a:rPr lang="zh-CN" altLang="en-US"/>
              <a:t>等</a:t>
            </a:r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7"/>
            </p:custDataLst>
          </p:nvPr>
        </p:nvSpPr>
        <p:spPr>
          <a:xfrm>
            <a:off x="636270" y="4572000"/>
            <a:ext cx="1848485" cy="69215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摘要最重要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lemon2"/>
          <p:cNvSpPr/>
          <p:nvPr>
            <p:custDataLst>
              <p:tags r:id="rId8"/>
            </p:custDataLst>
          </p:nvPr>
        </p:nvSpPr>
        <p:spPr>
          <a:xfrm flipH="1" flipV="1">
            <a:off x="3430270" y="4618990"/>
            <a:ext cx="7293610" cy="692150"/>
          </a:xfrm>
          <a:prstGeom prst="roundRect">
            <a:avLst>
              <a:gd name="adj" fmla="val 6689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3510915" y="4665980"/>
            <a:ext cx="727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摘要的好坏将直接决定队伍是否获奖</a:t>
            </a:r>
            <a:r>
              <a:rPr lang="en-US" altLang="zh-CN"/>
              <a:t>,</a:t>
            </a:r>
            <a:r>
              <a:rPr lang="zh-CN" altLang="en-US"/>
              <a:t>因此一定要在摘要上下功夫</a:t>
            </a:r>
            <a:r>
              <a:rPr lang="en-US" altLang="zh-CN"/>
              <a:t>,</a:t>
            </a:r>
            <a:r>
              <a:rPr lang="zh-CN" altLang="en-US"/>
              <a:t>建议多多了解国奖作品的摘要部分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0"/>
            </p:custDataLst>
          </p:nvPr>
        </p:nvSpPr>
        <p:spPr>
          <a:xfrm>
            <a:off x="622935" y="3420745"/>
            <a:ext cx="1848485" cy="69215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灵敏度分析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lemon2"/>
          <p:cNvSpPr/>
          <p:nvPr>
            <p:custDataLst>
              <p:tags r:id="rId11"/>
            </p:custDataLst>
          </p:nvPr>
        </p:nvSpPr>
        <p:spPr>
          <a:xfrm flipH="1" flipV="1">
            <a:off x="3430270" y="3504565"/>
            <a:ext cx="7293610" cy="692150"/>
          </a:xfrm>
          <a:prstGeom prst="roundRect">
            <a:avLst>
              <a:gd name="adj" fmla="val 6689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3510915" y="3551555"/>
            <a:ext cx="7270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模型的稳定性、识别关键参数，并优化模型的性能</a:t>
            </a:r>
            <a:r>
              <a:rPr lang="en-US"/>
              <a:t>,展示你对模型行为和假设的深入理解，这在评审中会加分不少。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131687" y="-136508"/>
            <a:ext cx="12455371" cy="72708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rot="18333295">
            <a:off x="-3318310" y="-1671232"/>
            <a:ext cx="11209889" cy="7877693"/>
          </a:xfrm>
          <a:custGeom>
            <a:avLst/>
            <a:gdLst>
              <a:gd name="connsiteX0" fmla="*/ 5579384 w 11209889"/>
              <a:gd name="connsiteY0" fmla="*/ 0 h 7877693"/>
              <a:gd name="connsiteX1" fmla="*/ 11209889 w 11209889"/>
              <a:gd name="connsiteY1" fmla="*/ 7877693 h 7877693"/>
              <a:gd name="connsiteX2" fmla="*/ 2780256 w 11209889"/>
              <a:gd name="connsiteY2" fmla="*/ 7877693 h 7877693"/>
              <a:gd name="connsiteX3" fmla="*/ 0 w 11209889"/>
              <a:gd name="connsiteY3" fmla="*/ 3987810 h 78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9889" h="7877693">
                <a:moveTo>
                  <a:pt x="5579384" y="0"/>
                </a:moveTo>
                <a:lnTo>
                  <a:pt x="11209889" y="7877693"/>
                </a:lnTo>
                <a:lnTo>
                  <a:pt x="2780256" y="7877693"/>
                </a:lnTo>
                <a:lnTo>
                  <a:pt x="0" y="398781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69071" y="831613"/>
            <a:ext cx="5197642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latin typeface="Impact" panose="020B0806030902050204"/>
              </a:rPr>
              <a:t>04</a:t>
            </a:r>
            <a:endParaRPr lang="zh-CN" altLang="en-US" sz="28700" i="1" dirty="0">
              <a:solidFill>
                <a:schemeClr val="bg1"/>
              </a:solidFill>
              <a:latin typeface="Impact" panose="020B080603090205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15309" y="2457172"/>
            <a:ext cx="2627716" cy="768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4400" b="1" dirty="0">
                <a:latin typeface="HONOR Sans Design Heavy" panose="02000600000000000000" pitchFamily="2" charset="-122"/>
                <a:ea typeface="HONOR Sans Design Heavy"/>
              </a:rPr>
              <a:t>- </a:t>
            </a:r>
            <a:r>
              <a:rPr lang="zh-CN" altLang="en-US" sz="4400" b="1" spc="300" dirty="0">
                <a:solidFill>
                  <a:srgbClr val="44546A">
                    <a:lumMod val="5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后言</a:t>
            </a:r>
            <a:r>
              <a:rPr lang="en-US" altLang="zh-CN" sz="4400" b="1" dirty="0">
                <a:latin typeface="HONOR Sans Design Heavy" panose="02000600000000000000" pitchFamily="2" charset="-122"/>
                <a:ea typeface="HONOR Sans Design Heavy"/>
              </a:rPr>
              <a:t>-</a:t>
            </a:r>
            <a:endParaRPr lang="zh-CN" altLang="en-US" sz="4400" b="1" dirty="0">
              <a:latin typeface="HONOR Sans Design Heavy" panose="02000600000000000000" pitchFamily="2" charset="-122"/>
              <a:ea typeface="HONOR Sans Design Heavy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642359" y="3631387"/>
            <a:ext cx="573617" cy="79130"/>
          </a:xfrm>
          <a:prstGeom prst="roundRect">
            <a:avLst>
              <a:gd name="adj" fmla="val 37866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667" y="4564821"/>
            <a:ext cx="3439694" cy="31606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1197" y="3235506"/>
            <a:ext cx="4177540" cy="3247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190" y="3263153"/>
            <a:ext cx="4236121" cy="121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4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问题三：</a:t>
            </a:r>
            <a:endParaRPr lang="en-US" altLang="zh-CN" sz="2400" b="1" dirty="0">
              <a:solidFill>
                <a:srgbClr val="1C62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选择最佳板材组合以最大化利用率的二维装箱问题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326001" y="3240890"/>
            <a:ext cx="3722537" cy="32477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325998" y="6346668"/>
            <a:ext cx="3722540" cy="151056"/>
            <a:chOff x="4769961" y="5930840"/>
            <a:chExt cx="3312003" cy="108000"/>
          </a:xfrm>
        </p:grpSpPr>
        <p:sp>
          <p:nvSpPr>
            <p:cNvPr id="38" name="矩形 37"/>
            <p:cNvSpPr/>
            <p:nvPr/>
          </p:nvSpPr>
          <p:spPr>
            <a:xfrm>
              <a:off x="4769961" y="5966840"/>
              <a:ext cx="2916000" cy="72000"/>
            </a:xfrm>
            <a:prstGeom prst="rect">
              <a:avLst/>
            </a:prstGeom>
            <a:solidFill>
              <a:srgbClr val="96C4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7209969" y="5930840"/>
              <a:ext cx="871995" cy="108000"/>
            </a:xfrm>
            <a:custGeom>
              <a:avLst/>
              <a:gdLst>
                <a:gd name="connsiteX0" fmla="*/ 87489 w 871995"/>
                <a:gd name="connsiteY0" fmla="*/ 0 h 144000"/>
                <a:gd name="connsiteX1" fmla="*/ 871995 w 871995"/>
                <a:gd name="connsiteY1" fmla="*/ 0 h 144000"/>
                <a:gd name="connsiteX2" fmla="*/ 871995 w 871995"/>
                <a:gd name="connsiteY2" fmla="*/ 144000 h 144000"/>
                <a:gd name="connsiteX3" fmla="*/ 0 w 871995"/>
                <a:gd name="connsiteY3" fmla="*/ 14400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995" h="144000">
                  <a:moveTo>
                    <a:pt x="87489" y="0"/>
                  </a:moveTo>
                  <a:lnTo>
                    <a:pt x="871995" y="0"/>
                  </a:lnTo>
                  <a:lnTo>
                    <a:pt x="871995" y="144000"/>
                  </a:lnTo>
                  <a:lnTo>
                    <a:pt x="0" y="144000"/>
                  </a:lnTo>
                  <a:close/>
                </a:path>
              </a:pathLst>
            </a:custGeom>
            <a:solidFill>
              <a:srgbClr val="1B62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59616" y="3254037"/>
            <a:ext cx="3676085" cy="121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4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问题四：</a:t>
            </a:r>
            <a:endParaRPr lang="en-US" altLang="zh-CN" sz="2400" b="1" dirty="0">
              <a:solidFill>
                <a:srgbClr val="1C62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在固定利用率范围下最小化切割时间的调度问题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8031984" y="3236947"/>
            <a:ext cx="4260530" cy="3344228"/>
            <a:chOff x="8088045" y="1297369"/>
            <a:chExt cx="3560578" cy="2391001"/>
          </a:xfrm>
        </p:grpSpPr>
        <p:sp>
          <p:nvSpPr>
            <p:cNvPr id="76" name="矩形 75"/>
            <p:cNvSpPr/>
            <p:nvPr/>
          </p:nvSpPr>
          <p:spPr>
            <a:xfrm>
              <a:off x="8183162" y="136637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8184672" y="3516855"/>
              <a:ext cx="3312003" cy="108000"/>
              <a:chOff x="4769961" y="5930840"/>
              <a:chExt cx="3312003" cy="10800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8" name="文本框 77"/>
            <p:cNvSpPr txBox="1"/>
            <p:nvPr/>
          </p:nvSpPr>
          <p:spPr>
            <a:xfrm>
              <a:off x="8088045" y="1297369"/>
              <a:ext cx="3560578" cy="62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4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问题五：</a:t>
              </a:r>
              <a:endParaRPr lang="en-US" altLang="zh-CN" sz="24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>
                <a:lnSpc>
                  <a:spcPct val="125000"/>
                </a:lnSpc>
                <a:buFont typeface="Wingdings" panose="05000000000000000000" pitchFamily="2" charset="2"/>
                <a:buChar char="Ø"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综合优化切割成本的多目标优化问题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1"/>
          <a:srcRect t="4412" b="4835"/>
          <a:stretch>
            <a:fillRect/>
          </a:stretch>
        </p:blipFill>
        <p:spPr>
          <a:xfrm>
            <a:off x="366895" y="4478037"/>
            <a:ext cx="3604710" cy="181197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51193" y="6341284"/>
            <a:ext cx="4094242" cy="151056"/>
            <a:chOff x="4769961" y="5930840"/>
            <a:chExt cx="3312003" cy="108000"/>
          </a:xfrm>
        </p:grpSpPr>
        <p:sp>
          <p:nvSpPr>
            <p:cNvPr id="32" name="矩形 31"/>
            <p:cNvSpPr/>
            <p:nvPr/>
          </p:nvSpPr>
          <p:spPr>
            <a:xfrm>
              <a:off x="4769961" y="5966840"/>
              <a:ext cx="2916000" cy="72000"/>
            </a:xfrm>
            <a:prstGeom prst="rect">
              <a:avLst/>
            </a:prstGeom>
            <a:solidFill>
              <a:srgbClr val="96C4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7209969" y="5930840"/>
              <a:ext cx="871995" cy="108000"/>
            </a:xfrm>
            <a:custGeom>
              <a:avLst/>
              <a:gdLst>
                <a:gd name="connsiteX0" fmla="*/ 87489 w 871995"/>
                <a:gd name="connsiteY0" fmla="*/ 0 h 144000"/>
                <a:gd name="connsiteX1" fmla="*/ 871995 w 871995"/>
                <a:gd name="connsiteY1" fmla="*/ 0 h 144000"/>
                <a:gd name="connsiteX2" fmla="*/ 871995 w 871995"/>
                <a:gd name="connsiteY2" fmla="*/ 144000 h 144000"/>
                <a:gd name="connsiteX3" fmla="*/ 0 w 871995"/>
                <a:gd name="connsiteY3" fmla="*/ 14400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995" h="144000">
                  <a:moveTo>
                    <a:pt x="87489" y="0"/>
                  </a:moveTo>
                  <a:lnTo>
                    <a:pt x="871995" y="0"/>
                  </a:lnTo>
                  <a:lnTo>
                    <a:pt x="871995" y="144000"/>
                  </a:lnTo>
                  <a:lnTo>
                    <a:pt x="0" y="144000"/>
                  </a:lnTo>
                  <a:close/>
                </a:path>
              </a:pathLst>
            </a:custGeom>
            <a:solidFill>
              <a:srgbClr val="1B62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88" name="图片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447" y="4626439"/>
            <a:ext cx="3722537" cy="132722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675" y="4132575"/>
            <a:ext cx="3648390" cy="214178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49077" y="143618"/>
            <a:ext cx="6094854" cy="4924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2600" b="1" dirty="0">
                <a:solidFill>
                  <a:schemeClr val="accent1"/>
                </a:solidFill>
                <a:ea typeface="阿里巴巴普惠体 3.0 65 Medium" panose="00020600040101010101" pitchFamily="18" charset="-122"/>
              </a:rPr>
              <a:t>问题重述</a:t>
            </a:r>
            <a:endParaRPr lang="zh-CN" altLang="en-US" sz="2600" b="1" dirty="0">
              <a:solidFill>
                <a:schemeClr val="accent1"/>
              </a:solidFill>
              <a:ea typeface="阿里巴巴普惠体 3.0 65 Medium" panose="00020600040101010101" pitchFamily="18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191" y="765100"/>
            <a:ext cx="5810813" cy="2537265"/>
            <a:chOff x="8184672" y="1295399"/>
            <a:chExt cx="3366924" cy="2329456"/>
          </a:xfrm>
        </p:grpSpPr>
        <p:sp>
          <p:nvSpPr>
            <p:cNvPr id="17" name="矩形 16"/>
            <p:cNvSpPr/>
            <p:nvPr/>
          </p:nvSpPr>
          <p:spPr>
            <a:xfrm>
              <a:off x="8184675" y="1295399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8184672" y="3516855"/>
              <a:ext cx="3312003" cy="108000"/>
              <a:chOff x="4769961" y="5930840"/>
              <a:chExt cx="3312003" cy="10800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280925" y="1297369"/>
              <a:ext cx="3270671" cy="71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4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问题一：</a:t>
              </a:r>
              <a:endParaRPr lang="en-US" altLang="zh-CN" sz="24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lvl="0" indent="-342900">
                <a:lnSpc>
                  <a:spcPct val="125000"/>
                </a:lnSpc>
                <a:buFont typeface="Wingdings" panose="05000000000000000000" pitchFamily="2" charset="2"/>
                <a:buChar char="Ø"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对确定板材进行工件排版的二维装箱问题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018786" y="765100"/>
            <a:ext cx="6122017" cy="2537266"/>
            <a:chOff x="8184672" y="1295399"/>
            <a:chExt cx="3366924" cy="2329456"/>
          </a:xfrm>
        </p:grpSpPr>
        <p:sp>
          <p:nvSpPr>
            <p:cNvPr id="23" name="矩形 22"/>
            <p:cNvSpPr/>
            <p:nvPr/>
          </p:nvSpPr>
          <p:spPr>
            <a:xfrm>
              <a:off x="8184675" y="1295399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184672" y="3516855"/>
              <a:ext cx="3312003" cy="108000"/>
              <a:chOff x="4769961" y="5930840"/>
              <a:chExt cx="3312003" cy="1080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8280925" y="1297369"/>
              <a:ext cx="3270671" cy="71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4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问题二：</a:t>
              </a:r>
              <a:endParaRPr lang="en-US" altLang="zh-CN" sz="2400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在固定排版下优化刀具协同切割路径的调度问题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4"/>
          <a:srcRect t="3661"/>
          <a:stretch>
            <a:fillRect/>
          </a:stretch>
        </p:blipFill>
        <p:spPr>
          <a:xfrm>
            <a:off x="497261" y="1657889"/>
            <a:ext cx="4424374" cy="1459476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234" y="1668218"/>
            <a:ext cx="4439302" cy="1386620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239200" y="117196"/>
            <a:ext cx="809877" cy="690877"/>
            <a:chOff x="178632" y="159728"/>
            <a:chExt cx="725344" cy="619478"/>
          </a:xfrm>
        </p:grpSpPr>
        <p:sp>
          <p:nvSpPr>
            <p:cNvPr id="92" name="椭圆 9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819255" y="197485"/>
            <a:ext cx="245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方正大黑体_GBK" panose="02010600010101010101" charset="-122"/>
                <a:ea typeface="方正大黑体_GBK" panose="02010600010101010101" charset="-122"/>
                <a:cs typeface="+mj-lt"/>
              </a:rPr>
              <a:t>5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方正大黑体_GBK" panose="02010600010101010101" charset="-122"/>
              <a:ea typeface="方正大黑体_GBK" panose="02010600010101010101" charset="-122"/>
              <a:cs typeface="+mj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7155" y="6553200"/>
            <a:ext cx="1424940" cy="226060"/>
            <a:chOff x="153" y="10320"/>
            <a:chExt cx="2244" cy="356"/>
          </a:xfrm>
        </p:grpSpPr>
        <p:sp>
          <p:nvSpPr>
            <p:cNvPr id="7" name="椭圆 6"/>
            <p:cNvSpPr/>
            <p:nvPr/>
          </p:nvSpPr>
          <p:spPr>
            <a:xfrm>
              <a:off x="153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25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97" y="10320"/>
              <a:ext cx="357" cy="357"/>
            </a:xfrm>
            <a:prstGeom prst="ellipse">
              <a:avLst/>
            </a:prstGeom>
            <a:solidFill>
              <a:srgbClr val="0F297F"/>
            </a:solidFill>
            <a:ln>
              <a:solidFill>
                <a:srgbClr val="0F29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69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041" y="10320"/>
              <a:ext cx="357" cy="357"/>
            </a:xfrm>
            <a:prstGeom prst="ellipse">
              <a:avLst/>
            </a:prstGeom>
            <a:solidFill>
              <a:srgbClr val="A1B2D1"/>
            </a:solidFill>
            <a:ln>
              <a:solidFill>
                <a:srgbClr val="A1B2D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0" y="756920"/>
            <a:ext cx="3772535" cy="8255"/>
          </a:xfrm>
          <a:prstGeom prst="line">
            <a:avLst/>
          </a:prstGeom>
          <a:ln w="60325" cmpd="thickThin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34820" y="1472565"/>
            <a:ext cx="8883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数学建模是一个短时间高压的竞赛，保持良好的</a:t>
            </a:r>
            <a:r>
              <a:rPr lang="zh-CN" altLang="en-US" sz="2400" dirty="0">
                <a:solidFill>
                  <a:srgbClr val="FF0000"/>
                </a:solidFill>
              </a:rPr>
              <a:t>心态</a:t>
            </a:r>
            <a:r>
              <a:rPr lang="zh-CN" altLang="en-US" sz="2400" dirty="0"/>
              <a:t>十分重要。</a:t>
            </a:r>
            <a:endParaRPr lang="en-US" altLang="zh-CN" sz="2400" dirty="0"/>
          </a:p>
        </p:txBody>
      </p:sp>
      <p:sp>
        <p:nvSpPr>
          <p:cNvPr id="22" name="lemon2"/>
          <p:cNvSpPr/>
          <p:nvPr/>
        </p:nvSpPr>
        <p:spPr>
          <a:xfrm rot="10800000" flipH="1" flipV="1">
            <a:off x="696595" y="2583180"/>
            <a:ext cx="3303905" cy="2634615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55065" y="4536440"/>
            <a:ext cx="22053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学会适当放松</a:t>
            </a:r>
            <a:endParaRPr lang="zh-CN" altLang="en-US" sz="2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5" name="lemon2"/>
          <p:cNvSpPr/>
          <p:nvPr/>
        </p:nvSpPr>
        <p:spPr>
          <a:xfrm rot="10800000" flipH="1" flipV="1">
            <a:off x="4676775" y="2583180"/>
            <a:ext cx="3303905" cy="2634615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29175" y="4352290"/>
            <a:ext cx="32569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队友之间的鼓励</a:t>
            </a:r>
            <a:r>
              <a:rPr lang="en-US" altLang="zh-CN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,</a:t>
            </a:r>
            <a:r>
              <a:rPr lang="zh-CN" altLang="en-US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做好团队的精神支柱。</a:t>
            </a:r>
            <a:endParaRPr lang="zh-CN" altLang="en-US" sz="2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>
              <a:buClrTx/>
              <a:buSzTx/>
              <a:buFontTx/>
            </a:pPr>
            <a:endParaRPr lang="zh-CN" altLang="en-US" sz="2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44230" y="4285615"/>
            <a:ext cx="37344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在比赛中多多”头脑风暴”,并且辩证地处理问题</a:t>
            </a:r>
            <a:endParaRPr lang="zh-CN" altLang="en-US" sz="2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  <p:sp>
        <p:nvSpPr>
          <p:cNvPr id="28" name="lemon2"/>
          <p:cNvSpPr/>
          <p:nvPr/>
        </p:nvSpPr>
        <p:spPr>
          <a:xfrm rot="10800000" flipH="1" flipV="1">
            <a:off x="8444230" y="2583180"/>
            <a:ext cx="3303905" cy="2634615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pic>
        <p:nvPicPr>
          <p:cNvPr id="4" name="图片 3" descr="对话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20225" y="2712085"/>
            <a:ext cx="1640205" cy="1640205"/>
          </a:xfrm>
          <a:prstGeom prst="rect">
            <a:avLst/>
          </a:prstGeom>
        </p:spPr>
      </p:pic>
      <p:pic>
        <p:nvPicPr>
          <p:cNvPr id="5" name="图片 4" descr="团队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450" y="2880995"/>
            <a:ext cx="1272540" cy="1272540"/>
          </a:xfrm>
          <a:prstGeom prst="rect">
            <a:avLst/>
          </a:prstGeom>
        </p:spPr>
      </p:pic>
      <p:pic>
        <p:nvPicPr>
          <p:cNvPr id="15" name="图片 14" descr="儿童男孩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0195" y="2957195"/>
            <a:ext cx="1395095" cy="1395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8360" y="1148080"/>
            <a:ext cx="835660" cy="864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-3092" b="9307"/>
          <a:stretch>
            <a:fillRect/>
          </a:stretch>
        </p:blipFill>
        <p:spPr>
          <a:xfrm>
            <a:off x="3716020" y="1226185"/>
            <a:ext cx="817245" cy="708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265" y="1102995"/>
            <a:ext cx="934085" cy="909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6329" t="14441" r="54756" b="16250"/>
          <a:stretch>
            <a:fillRect/>
          </a:stretch>
        </p:blipFill>
        <p:spPr>
          <a:xfrm>
            <a:off x="6963410" y="996315"/>
            <a:ext cx="995680" cy="101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50000" t="14013" r="5978" b="11875"/>
          <a:stretch>
            <a:fillRect/>
          </a:stretch>
        </p:blipFill>
        <p:spPr>
          <a:xfrm>
            <a:off x="2016125" y="2733675"/>
            <a:ext cx="1040130" cy="982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150" y="2693035"/>
            <a:ext cx="1022985" cy="10229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525" y="2440940"/>
            <a:ext cx="4218940" cy="36366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5810" y="4200525"/>
            <a:ext cx="918210" cy="8299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5265" y="2854325"/>
            <a:ext cx="936625" cy="8616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3150" y="4200525"/>
            <a:ext cx="1319530" cy="8356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5265" y="3931920"/>
            <a:ext cx="2371090" cy="11042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8655" y="5514975"/>
            <a:ext cx="1015365" cy="9994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6020" y="5488305"/>
            <a:ext cx="1022350" cy="10261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7655" y="5353685"/>
            <a:ext cx="1169670" cy="1061720"/>
          </a:xfrm>
          <a:prstGeom prst="rect">
            <a:avLst/>
          </a:prstGeom>
        </p:spPr>
      </p:pic>
      <p:sp>
        <p:nvSpPr>
          <p:cNvPr id="18" name="圆角矩形 17"/>
          <p:cNvSpPr/>
          <p:nvPr>
            <p:custDataLst>
              <p:tags r:id="rId14"/>
            </p:custDataLst>
          </p:nvPr>
        </p:nvSpPr>
        <p:spPr>
          <a:xfrm>
            <a:off x="399415" y="1242695"/>
            <a:ext cx="1044575" cy="69215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绘图</a:t>
            </a:r>
            <a:endParaRPr lang="en-US" altLang="zh-CN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圆角矩形 18"/>
          <p:cNvSpPr/>
          <p:nvPr>
            <p:custDataLst>
              <p:tags r:id="rId15"/>
            </p:custDataLst>
          </p:nvPr>
        </p:nvSpPr>
        <p:spPr>
          <a:xfrm>
            <a:off x="69215" y="2854325"/>
            <a:ext cx="1946910" cy="69215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代码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数据分析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圆角矩形 19"/>
          <p:cNvSpPr/>
          <p:nvPr>
            <p:custDataLst>
              <p:tags r:id="rId16"/>
            </p:custDataLst>
          </p:nvPr>
        </p:nvSpPr>
        <p:spPr>
          <a:xfrm>
            <a:off x="526415" y="4200525"/>
            <a:ext cx="1044575" cy="69215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论文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圆角矩形 20"/>
          <p:cNvSpPr/>
          <p:nvPr>
            <p:custDataLst>
              <p:tags r:id="rId17"/>
            </p:custDataLst>
          </p:nvPr>
        </p:nvSpPr>
        <p:spPr>
          <a:xfrm>
            <a:off x="526415" y="5546725"/>
            <a:ext cx="1044575" cy="69215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美化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图表 19"/>
          <p:cNvGraphicFramePr/>
          <p:nvPr/>
        </p:nvGraphicFramePr>
        <p:xfrm>
          <a:off x="4722495" y="1369060"/>
          <a:ext cx="6788785" cy="3971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89025" y="1409700"/>
            <a:ext cx="363347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数学建模比赛更是是一次锻炼的机会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对于我们以后的学业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科研生涯有着无可比拟的作用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将我们的能力全方面提高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lemon2"/>
          <p:cNvSpPr/>
          <p:nvPr/>
        </p:nvSpPr>
        <p:spPr>
          <a:xfrm flipH="1" flipV="1">
            <a:off x="975995" y="1320165"/>
            <a:ext cx="3610610" cy="3627755"/>
          </a:xfrm>
          <a:prstGeom prst="roundRect">
            <a:avLst>
              <a:gd name="adj" fmla="val 6689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10326" y="2344344"/>
            <a:ext cx="655955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祝大</a:t>
            </a:r>
            <a:r>
              <a:rPr lang="zh-CN" altLang="en-US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家获得理想成绩</a:t>
            </a:r>
            <a:r>
              <a:rPr lang="en-US" altLang="zh-CN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5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defRPr/>
            </a:pPr>
            <a:endParaRPr lang="zh-CN" altLang="en-US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73842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510" y="1461315"/>
            <a:ext cx="3139380" cy="29031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: 圆角 78"/>
          <p:cNvSpPr/>
          <p:nvPr/>
        </p:nvSpPr>
        <p:spPr>
          <a:xfrm rot="5400000">
            <a:off x="9787290" y="4329061"/>
            <a:ext cx="2757008" cy="568789"/>
          </a:xfrm>
          <a:prstGeom prst="roundRect">
            <a:avLst/>
          </a:prstGeom>
          <a:solidFill>
            <a:srgbClr val="367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3" name="矩形: 圆角 72"/>
          <p:cNvSpPr/>
          <p:nvPr/>
        </p:nvSpPr>
        <p:spPr>
          <a:xfrm rot="5400000">
            <a:off x="7966330" y="4349137"/>
            <a:ext cx="3483895" cy="615950"/>
          </a:xfrm>
          <a:prstGeom prst="roundRect">
            <a:avLst/>
          </a:prstGeom>
          <a:solidFill>
            <a:srgbClr val="5192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6" name="矩形: 圆角 65"/>
          <p:cNvSpPr/>
          <p:nvPr/>
        </p:nvSpPr>
        <p:spPr>
          <a:xfrm rot="5400000">
            <a:off x="6504982" y="4384770"/>
            <a:ext cx="3442809" cy="617538"/>
          </a:xfrm>
          <a:prstGeom prst="roundRect">
            <a:avLst/>
          </a:prstGeom>
          <a:solidFill>
            <a:srgbClr val="6AB1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0" name="矩形: 圆角 89"/>
          <p:cNvSpPr/>
          <p:nvPr/>
        </p:nvSpPr>
        <p:spPr>
          <a:xfrm rot="5400000">
            <a:off x="5618757" y="4408259"/>
            <a:ext cx="2374985" cy="615950"/>
          </a:xfrm>
          <a:prstGeom prst="roundRect">
            <a:avLst/>
          </a:prstGeom>
          <a:solidFill>
            <a:srgbClr val="8DC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102550" y="157810"/>
            <a:ext cx="36722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chemeClr val="accent1"/>
                </a:solidFill>
                <a:ea typeface="阿里巴巴普惠体 3.0 65 Medium" panose="00020600040101010101" pitchFamily="18" charset="-122"/>
              </a:rPr>
              <a:t> </a:t>
            </a:r>
            <a:r>
              <a:rPr lang="zh-CN" altLang="en-US" sz="2600" b="1" dirty="0">
                <a:solidFill>
                  <a:schemeClr val="accent1"/>
                </a:solidFill>
                <a:ea typeface="阿里巴巴普惠体 3.0 65 Medium" panose="00020600040101010101" pitchFamily="18" charset="-122"/>
              </a:rPr>
              <a:t>问题背景</a:t>
            </a:r>
            <a:endParaRPr lang="zh-CN" altLang="en-US" sz="2600" b="1" dirty="0">
              <a:solidFill>
                <a:schemeClr val="accent1"/>
              </a:solidFill>
              <a:ea typeface="阿里巴巴普惠体 3.0 65 Medium" panose="00020600040101010101" pitchFamily="18" charset="-122"/>
            </a:endParaRP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513053" y="1524582"/>
            <a:ext cx="94514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053" y="3155798"/>
            <a:ext cx="5313608" cy="3036347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544453" y="3528741"/>
            <a:ext cx="492443" cy="272800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采用先进技术和算法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73529" y="2981084"/>
            <a:ext cx="492443" cy="35776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有效优化切割路径和生产流程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456482" y="2915164"/>
            <a:ext cx="492443" cy="349978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合理安排工序和科学配置设备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883292" y="3296442"/>
            <a:ext cx="492443" cy="2807813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提高生产过程的自动化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箭头: 上 98"/>
          <p:cNvSpPr/>
          <p:nvPr/>
        </p:nvSpPr>
        <p:spPr>
          <a:xfrm rot="5400000">
            <a:off x="7359655" y="4163676"/>
            <a:ext cx="352780" cy="615952"/>
          </a:xfrm>
          <a:prstGeom prst="upArrow">
            <a:avLst/>
          </a:prstGeom>
          <a:solidFill>
            <a:srgbClr val="2E4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箭头: 上 100"/>
          <p:cNvSpPr/>
          <p:nvPr/>
        </p:nvSpPr>
        <p:spPr>
          <a:xfrm rot="5400000">
            <a:off x="10324189" y="4147791"/>
            <a:ext cx="352780" cy="615952"/>
          </a:xfrm>
          <a:prstGeom prst="upArrow">
            <a:avLst/>
          </a:prstGeom>
          <a:solidFill>
            <a:srgbClr val="2E4D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: 圆角 102"/>
          <p:cNvSpPr/>
          <p:nvPr/>
        </p:nvSpPr>
        <p:spPr>
          <a:xfrm>
            <a:off x="6241240" y="2865938"/>
            <a:ext cx="2548282" cy="3626916"/>
          </a:xfrm>
          <a:prstGeom prst="roundRect">
            <a:avLst/>
          </a:prstGeom>
          <a:noFill/>
          <a:ln w="28575">
            <a:solidFill>
              <a:srgbClr val="2E4D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: 圆角 104"/>
          <p:cNvSpPr/>
          <p:nvPr/>
        </p:nvSpPr>
        <p:spPr>
          <a:xfrm>
            <a:off x="9130665" y="2772142"/>
            <a:ext cx="2548282" cy="3704826"/>
          </a:xfrm>
          <a:prstGeom prst="roundRect">
            <a:avLst/>
          </a:prstGeom>
          <a:noFill/>
          <a:ln w="28575">
            <a:solidFill>
              <a:srgbClr val="2E4D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418683" y="728897"/>
            <a:ext cx="964018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遵循《中华人民共和国国民经济和社会发展第十四个五年规划和2035年远景目标纲要》及《国家标准化发展纲要》，实施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《“十四五”智能制造发展规划》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推动制造业向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数字化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智能化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绿色化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方向发展。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切割工作需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精准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节能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，满足更高标准的生产需求。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通过精确控制下料过程，优化资源利用，降低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原料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浪费和能源消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耗。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grpSp>
        <p:nvGrpSpPr>
          <p:cNvPr id="113" name="组合 112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114" name="椭圆 113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标题占位符 1"/>
          <p:cNvSpPr txBox="1"/>
          <p:nvPr/>
        </p:nvSpPr>
        <p:spPr>
          <a:xfrm>
            <a:off x="1083157" y="88675"/>
            <a:ext cx="2253577" cy="557822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sz="2600" b="1" dirty="0">
                <a:solidFill>
                  <a:schemeClr val="accent2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cs"/>
              </a:rPr>
              <a:t>问题基础条件</a:t>
            </a:r>
            <a:endParaRPr lang="zh-CN" altLang="en-US" sz="2600" b="1" dirty="0">
              <a:solidFill>
                <a:schemeClr val="accent2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3820132" y="1416779"/>
          <a:ext cx="3566038" cy="3667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4075843" y="2009783"/>
            <a:ext cx="3824257" cy="3825438"/>
            <a:chOff x="3491329" y="1261482"/>
            <a:chExt cx="3006725" cy="3006726"/>
          </a:xfrm>
        </p:grpSpPr>
        <p:grpSp>
          <p:nvGrpSpPr>
            <p:cNvPr id="26" name="组合 25"/>
            <p:cNvGrpSpPr/>
            <p:nvPr/>
          </p:nvGrpSpPr>
          <p:grpSpPr>
            <a:xfrm rot="900000">
              <a:off x="3491329" y="1261482"/>
              <a:ext cx="3006725" cy="3006726"/>
              <a:chOff x="3491329" y="1261482"/>
              <a:chExt cx="3006725" cy="300672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015329" y="2787070"/>
                <a:ext cx="1482725" cy="1481138"/>
                <a:chOff x="4549776" y="2547938"/>
                <a:chExt cx="1482725" cy="1481138"/>
              </a:xfrm>
            </p:grpSpPr>
            <p:sp>
              <p:nvSpPr>
                <p:cNvPr id="30" name="Freeform 5"/>
                <p:cNvSpPr/>
                <p:nvPr/>
              </p:nvSpPr>
              <p:spPr bwMode="auto">
                <a:xfrm>
                  <a:off x="4735513" y="2732088"/>
                  <a:ext cx="538163" cy="538163"/>
                </a:xfrm>
                <a:custGeom>
                  <a:avLst/>
                  <a:gdLst>
                    <a:gd name="T0" fmla="*/ 339 w 339"/>
                    <a:gd name="T1" fmla="*/ 270 h 339"/>
                    <a:gd name="T2" fmla="*/ 270 w 339"/>
                    <a:gd name="T3" fmla="*/ 339 h 339"/>
                    <a:gd name="T4" fmla="*/ 0 w 339"/>
                    <a:gd name="T5" fmla="*/ 71 h 339"/>
                    <a:gd name="T6" fmla="*/ 70 w 339"/>
                    <a:gd name="T7" fmla="*/ 0 h 339"/>
                    <a:gd name="T8" fmla="*/ 339 w 339"/>
                    <a:gd name="T9" fmla="*/ 2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339">
                      <a:moveTo>
                        <a:pt x="339" y="270"/>
                      </a:moveTo>
                      <a:lnTo>
                        <a:pt x="270" y="339"/>
                      </a:lnTo>
                      <a:lnTo>
                        <a:pt x="0" y="71"/>
                      </a:lnTo>
                      <a:lnTo>
                        <a:pt x="70" y="0"/>
                      </a:lnTo>
                      <a:lnTo>
                        <a:pt x="339" y="270"/>
                      </a:lnTo>
                      <a:close/>
                    </a:path>
                  </a:pathLst>
                </a:custGeom>
                <a:solidFill>
                  <a:srgbClr val="9494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Freeform 6"/>
                <p:cNvSpPr/>
                <p:nvPr/>
              </p:nvSpPr>
              <p:spPr bwMode="auto">
                <a:xfrm>
                  <a:off x="4549776" y="2547938"/>
                  <a:ext cx="388938" cy="388938"/>
                </a:xfrm>
                <a:custGeom>
                  <a:avLst/>
                  <a:gdLst>
                    <a:gd name="T0" fmla="*/ 188 w 197"/>
                    <a:gd name="T1" fmla="*/ 77 h 197"/>
                    <a:gd name="T2" fmla="*/ 188 w 197"/>
                    <a:gd name="T3" fmla="*/ 111 h 197"/>
                    <a:gd name="T4" fmla="*/ 112 w 197"/>
                    <a:gd name="T5" fmla="*/ 187 h 197"/>
                    <a:gd name="T6" fmla="*/ 78 w 197"/>
                    <a:gd name="T7" fmla="*/ 187 h 197"/>
                    <a:gd name="T8" fmla="*/ 10 w 197"/>
                    <a:gd name="T9" fmla="*/ 120 h 197"/>
                    <a:gd name="T10" fmla="*/ 10 w 197"/>
                    <a:gd name="T11" fmla="*/ 86 h 197"/>
                    <a:gd name="T12" fmla="*/ 86 w 197"/>
                    <a:gd name="T13" fmla="*/ 9 h 197"/>
                    <a:gd name="T14" fmla="*/ 120 w 197"/>
                    <a:gd name="T15" fmla="*/ 9 h 197"/>
                    <a:gd name="T16" fmla="*/ 188 w 197"/>
                    <a:gd name="T17" fmla="*/ 7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7" h="197">
                      <a:moveTo>
                        <a:pt x="188" y="77"/>
                      </a:moveTo>
                      <a:cubicBezTo>
                        <a:pt x="197" y="87"/>
                        <a:pt x="197" y="102"/>
                        <a:pt x="188" y="111"/>
                      </a:cubicBezTo>
                      <a:cubicBezTo>
                        <a:pt x="112" y="187"/>
                        <a:pt x="112" y="187"/>
                        <a:pt x="112" y="187"/>
                      </a:cubicBezTo>
                      <a:cubicBezTo>
                        <a:pt x="102" y="197"/>
                        <a:pt x="87" y="197"/>
                        <a:pt x="78" y="187"/>
                      </a:cubicBezTo>
                      <a:cubicBezTo>
                        <a:pt x="10" y="120"/>
                        <a:pt x="10" y="120"/>
                        <a:pt x="10" y="120"/>
                      </a:cubicBezTo>
                      <a:cubicBezTo>
                        <a:pt x="0" y="110"/>
                        <a:pt x="0" y="95"/>
                        <a:pt x="10" y="86"/>
                      </a:cubicBezTo>
                      <a:cubicBezTo>
                        <a:pt x="86" y="9"/>
                        <a:pt x="86" y="9"/>
                        <a:pt x="86" y="9"/>
                      </a:cubicBezTo>
                      <a:cubicBezTo>
                        <a:pt x="95" y="0"/>
                        <a:pt x="111" y="0"/>
                        <a:pt x="120" y="9"/>
                      </a:cubicBezTo>
                      <a:lnTo>
                        <a:pt x="188" y="7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2" name="Freeform 7"/>
                <p:cNvSpPr/>
                <p:nvPr/>
              </p:nvSpPr>
              <p:spPr bwMode="auto">
                <a:xfrm>
                  <a:off x="5057776" y="3052763"/>
                  <a:ext cx="974725" cy="976313"/>
                </a:xfrm>
                <a:custGeom>
                  <a:avLst/>
                  <a:gdLst>
                    <a:gd name="T0" fmla="*/ 86 w 494"/>
                    <a:gd name="T1" fmla="*/ 10 h 495"/>
                    <a:gd name="T2" fmla="*/ 41 w 494"/>
                    <a:gd name="T3" fmla="*/ 55 h 495"/>
                    <a:gd name="T4" fmla="*/ 31 w 494"/>
                    <a:gd name="T5" fmla="*/ 64 h 495"/>
                    <a:gd name="T6" fmla="*/ 26 w 494"/>
                    <a:gd name="T7" fmla="*/ 70 h 495"/>
                    <a:gd name="T8" fmla="*/ 9 w 494"/>
                    <a:gd name="T9" fmla="*/ 86 h 495"/>
                    <a:gd name="T10" fmla="*/ 9 w 494"/>
                    <a:gd name="T11" fmla="*/ 120 h 495"/>
                    <a:gd name="T12" fmla="*/ 374 w 494"/>
                    <a:gd name="T13" fmla="*/ 485 h 495"/>
                    <a:gd name="T14" fmla="*/ 408 w 494"/>
                    <a:gd name="T15" fmla="*/ 485 h 495"/>
                    <a:gd name="T16" fmla="*/ 425 w 494"/>
                    <a:gd name="T17" fmla="*/ 469 h 495"/>
                    <a:gd name="T18" fmla="*/ 430 w 494"/>
                    <a:gd name="T19" fmla="*/ 463 h 495"/>
                    <a:gd name="T20" fmla="*/ 440 w 494"/>
                    <a:gd name="T21" fmla="*/ 454 h 495"/>
                    <a:gd name="T22" fmla="*/ 485 w 494"/>
                    <a:gd name="T23" fmla="*/ 409 h 495"/>
                    <a:gd name="T24" fmla="*/ 485 w 494"/>
                    <a:gd name="T25" fmla="*/ 375 h 495"/>
                    <a:gd name="T26" fmla="*/ 119 w 494"/>
                    <a:gd name="T27" fmla="*/ 10 h 495"/>
                    <a:gd name="T28" fmla="*/ 86 w 494"/>
                    <a:gd name="T29" fmla="*/ 10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94" h="495">
                      <a:moveTo>
                        <a:pt x="86" y="10"/>
                      </a:moveTo>
                      <a:cubicBezTo>
                        <a:pt x="41" y="55"/>
                        <a:pt x="41" y="55"/>
                        <a:pt x="41" y="55"/>
                      </a:cubicBezTo>
                      <a:cubicBezTo>
                        <a:pt x="31" y="64"/>
                        <a:pt x="31" y="64"/>
                        <a:pt x="31" y="64"/>
                      </a:cubicBezTo>
                      <a:cubicBezTo>
                        <a:pt x="26" y="70"/>
                        <a:pt x="26" y="70"/>
                        <a:pt x="26" y="70"/>
                      </a:cubicBezTo>
                      <a:cubicBezTo>
                        <a:pt x="9" y="86"/>
                        <a:pt x="9" y="86"/>
                        <a:pt x="9" y="86"/>
                      </a:cubicBezTo>
                      <a:cubicBezTo>
                        <a:pt x="0" y="95"/>
                        <a:pt x="0" y="111"/>
                        <a:pt x="9" y="120"/>
                      </a:cubicBezTo>
                      <a:cubicBezTo>
                        <a:pt x="374" y="485"/>
                        <a:pt x="374" y="485"/>
                        <a:pt x="374" y="485"/>
                      </a:cubicBezTo>
                      <a:cubicBezTo>
                        <a:pt x="384" y="495"/>
                        <a:pt x="399" y="495"/>
                        <a:pt x="408" y="485"/>
                      </a:cubicBezTo>
                      <a:cubicBezTo>
                        <a:pt x="425" y="469"/>
                        <a:pt x="425" y="469"/>
                        <a:pt x="425" y="469"/>
                      </a:cubicBezTo>
                      <a:cubicBezTo>
                        <a:pt x="430" y="463"/>
                        <a:pt x="430" y="463"/>
                        <a:pt x="430" y="463"/>
                      </a:cubicBezTo>
                      <a:cubicBezTo>
                        <a:pt x="440" y="454"/>
                        <a:pt x="440" y="454"/>
                        <a:pt x="440" y="454"/>
                      </a:cubicBezTo>
                      <a:cubicBezTo>
                        <a:pt x="485" y="409"/>
                        <a:pt x="485" y="409"/>
                        <a:pt x="485" y="409"/>
                      </a:cubicBezTo>
                      <a:cubicBezTo>
                        <a:pt x="494" y="399"/>
                        <a:pt x="494" y="384"/>
                        <a:pt x="485" y="375"/>
                      </a:cubicBezTo>
                      <a:cubicBezTo>
                        <a:pt x="119" y="10"/>
                        <a:pt x="119" y="10"/>
                        <a:pt x="119" y="10"/>
                      </a:cubicBezTo>
                      <a:cubicBezTo>
                        <a:pt x="110" y="0"/>
                        <a:pt x="95" y="0"/>
                        <a:pt x="86" y="10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3" name="Freeform 8"/>
                <p:cNvSpPr/>
                <p:nvPr/>
              </p:nvSpPr>
              <p:spPr bwMode="auto">
                <a:xfrm>
                  <a:off x="5057776" y="3190875"/>
                  <a:ext cx="838200" cy="838200"/>
                </a:xfrm>
                <a:custGeom>
                  <a:avLst/>
                  <a:gdLst>
                    <a:gd name="T0" fmla="*/ 9 w 425"/>
                    <a:gd name="T1" fmla="*/ 16 h 425"/>
                    <a:gd name="T2" fmla="*/ 9 w 425"/>
                    <a:gd name="T3" fmla="*/ 50 h 425"/>
                    <a:gd name="T4" fmla="*/ 374 w 425"/>
                    <a:gd name="T5" fmla="*/ 415 h 425"/>
                    <a:gd name="T6" fmla="*/ 408 w 425"/>
                    <a:gd name="T7" fmla="*/ 415 h 425"/>
                    <a:gd name="T8" fmla="*/ 425 w 425"/>
                    <a:gd name="T9" fmla="*/ 399 h 425"/>
                    <a:gd name="T10" fmla="*/ 26 w 425"/>
                    <a:gd name="T11" fmla="*/ 0 h 425"/>
                    <a:gd name="T12" fmla="*/ 9 w 425"/>
                    <a:gd name="T13" fmla="*/ 16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5" h="425">
                      <a:moveTo>
                        <a:pt x="9" y="16"/>
                      </a:moveTo>
                      <a:cubicBezTo>
                        <a:pt x="0" y="25"/>
                        <a:pt x="0" y="41"/>
                        <a:pt x="9" y="50"/>
                      </a:cubicBezTo>
                      <a:cubicBezTo>
                        <a:pt x="374" y="415"/>
                        <a:pt x="374" y="415"/>
                        <a:pt x="374" y="415"/>
                      </a:cubicBezTo>
                      <a:cubicBezTo>
                        <a:pt x="384" y="425"/>
                        <a:pt x="399" y="425"/>
                        <a:pt x="408" y="415"/>
                      </a:cubicBezTo>
                      <a:cubicBezTo>
                        <a:pt x="425" y="399"/>
                        <a:pt x="425" y="399"/>
                        <a:pt x="425" y="399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9" y="16"/>
                      </a:lnTo>
                      <a:close/>
                    </a:path>
                  </a:pathLst>
                </a:custGeom>
                <a:solidFill>
                  <a:srgbClr val="5A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Freeform 9"/>
                <p:cNvSpPr/>
                <p:nvPr/>
              </p:nvSpPr>
              <p:spPr bwMode="auto">
                <a:xfrm>
                  <a:off x="5118101" y="3162300"/>
                  <a:ext cx="806450" cy="804863"/>
                </a:xfrm>
                <a:custGeom>
                  <a:avLst/>
                  <a:gdLst>
                    <a:gd name="T0" fmla="*/ 0 w 508"/>
                    <a:gd name="T1" fmla="*/ 11 h 507"/>
                    <a:gd name="T2" fmla="*/ 496 w 508"/>
                    <a:gd name="T3" fmla="*/ 507 h 507"/>
                    <a:gd name="T4" fmla="*/ 508 w 508"/>
                    <a:gd name="T5" fmla="*/ 496 h 507"/>
                    <a:gd name="T6" fmla="*/ 13 w 508"/>
                    <a:gd name="T7" fmla="*/ 0 h 507"/>
                    <a:gd name="T8" fmla="*/ 0 w 508"/>
                    <a:gd name="T9" fmla="*/ 11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8" h="507">
                      <a:moveTo>
                        <a:pt x="0" y="11"/>
                      </a:moveTo>
                      <a:lnTo>
                        <a:pt x="496" y="507"/>
                      </a:lnTo>
                      <a:lnTo>
                        <a:pt x="508" y="496"/>
                      </a:lnTo>
                      <a:lnTo>
                        <a:pt x="13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5A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Freeform 10"/>
                <p:cNvSpPr/>
                <p:nvPr/>
              </p:nvSpPr>
              <p:spPr bwMode="auto">
                <a:xfrm>
                  <a:off x="4619626" y="2768600"/>
                  <a:ext cx="182563" cy="168275"/>
                </a:xfrm>
                <a:custGeom>
                  <a:avLst/>
                  <a:gdLst>
                    <a:gd name="T0" fmla="*/ 0 w 93"/>
                    <a:gd name="T1" fmla="*/ 33 h 85"/>
                    <a:gd name="T2" fmla="*/ 43 w 93"/>
                    <a:gd name="T3" fmla="*/ 75 h 85"/>
                    <a:gd name="T4" fmla="*/ 77 w 93"/>
                    <a:gd name="T5" fmla="*/ 75 h 85"/>
                    <a:gd name="T6" fmla="*/ 93 w 93"/>
                    <a:gd name="T7" fmla="*/ 59 h 85"/>
                    <a:gd name="T8" fmla="*/ 34 w 93"/>
                    <a:gd name="T9" fmla="*/ 0 h 85"/>
                    <a:gd name="T10" fmla="*/ 0 w 93"/>
                    <a:gd name="T11" fmla="*/ 33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" h="85">
                      <a:moveTo>
                        <a:pt x="0" y="33"/>
                      </a:moveTo>
                      <a:cubicBezTo>
                        <a:pt x="43" y="75"/>
                        <a:pt x="43" y="75"/>
                        <a:pt x="43" y="75"/>
                      </a:cubicBezTo>
                      <a:cubicBezTo>
                        <a:pt x="52" y="85"/>
                        <a:pt x="67" y="85"/>
                        <a:pt x="77" y="75"/>
                      </a:cubicBezTo>
                      <a:cubicBezTo>
                        <a:pt x="93" y="59"/>
                        <a:pt x="93" y="59"/>
                        <a:pt x="93" y="59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B8B8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6" name="Freeform 11"/>
                <p:cNvSpPr/>
                <p:nvPr/>
              </p:nvSpPr>
              <p:spPr bwMode="auto">
                <a:xfrm>
                  <a:off x="4699001" y="2740025"/>
                  <a:ext cx="133350" cy="133350"/>
                </a:xfrm>
                <a:custGeom>
                  <a:avLst/>
                  <a:gdLst>
                    <a:gd name="T0" fmla="*/ 0 w 84"/>
                    <a:gd name="T1" fmla="*/ 11 h 84"/>
                    <a:gd name="T2" fmla="*/ 73 w 84"/>
                    <a:gd name="T3" fmla="*/ 84 h 84"/>
                    <a:gd name="T4" fmla="*/ 84 w 84"/>
                    <a:gd name="T5" fmla="*/ 73 h 84"/>
                    <a:gd name="T6" fmla="*/ 11 w 84"/>
                    <a:gd name="T7" fmla="*/ 0 h 84"/>
                    <a:gd name="T8" fmla="*/ 0 w 84"/>
                    <a:gd name="T9" fmla="*/ 11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84">
                      <a:moveTo>
                        <a:pt x="0" y="11"/>
                      </a:moveTo>
                      <a:lnTo>
                        <a:pt x="73" y="84"/>
                      </a:lnTo>
                      <a:lnTo>
                        <a:pt x="84" y="73"/>
                      </a:lnTo>
                      <a:lnTo>
                        <a:pt x="11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B8B8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9" name="Freeform 12"/>
              <p:cNvSpPr/>
              <p:nvPr/>
            </p:nvSpPr>
            <p:spPr bwMode="auto">
              <a:xfrm>
                <a:off x="3491329" y="1261482"/>
                <a:ext cx="2147888" cy="2147888"/>
              </a:xfrm>
              <a:custGeom>
                <a:avLst/>
                <a:gdLst>
                  <a:gd name="T0" fmla="*/ 895 w 1089"/>
                  <a:gd name="T1" fmla="*/ 194 h 1089"/>
                  <a:gd name="T2" fmla="*/ 895 w 1089"/>
                  <a:gd name="T3" fmla="*/ 895 h 1089"/>
                  <a:gd name="T4" fmla="*/ 193 w 1089"/>
                  <a:gd name="T5" fmla="*/ 895 h 1089"/>
                  <a:gd name="T6" fmla="*/ 193 w 1089"/>
                  <a:gd name="T7" fmla="*/ 194 h 1089"/>
                  <a:gd name="T8" fmla="*/ 895 w 1089"/>
                  <a:gd name="T9" fmla="*/ 194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9" h="1089">
                    <a:moveTo>
                      <a:pt x="895" y="194"/>
                    </a:moveTo>
                    <a:cubicBezTo>
                      <a:pt x="1089" y="388"/>
                      <a:pt x="1089" y="702"/>
                      <a:pt x="895" y="895"/>
                    </a:cubicBezTo>
                    <a:cubicBezTo>
                      <a:pt x="701" y="1089"/>
                      <a:pt x="387" y="1089"/>
                      <a:pt x="193" y="895"/>
                    </a:cubicBezTo>
                    <a:cubicBezTo>
                      <a:pt x="0" y="702"/>
                      <a:pt x="0" y="388"/>
                      <a:pt x="193" y="194"/>
                    </a:cubicBezTo>
                    <a:cubicBezTo>
                      <a:pt x="387" y="0"/>
                      <a:pt x="701" y="0"/>
                      <a:pt x="895" y="194"/>
                    </a:cubicBezTo>
                    <a:close/>
                  </a:path>
                </a:pathLst>
              </a:custGeom>
              <a:solidFill>
                <a:srgbClr val="1C6299">
                  <a:alpha val="58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Freeform 14"/>
            <p:cNvSpPr/>
            <p:nvPr/>
          </p:nvSpPr>
          <p:spPr bwMode="auto">
            <a:xfrm rot="900000">
              <a:off x="3761175" y="1308636"/>
              <a:ext cx="1858620" cy="1858618"/>
            </a:xfrm>
            <a:custGeom>
              <a:avLst/>
              <a:gdLst>
                <a:gd name="T0" fmla="*/ 809 w 984"/>
                <a:gd name="T1" fmla="*/ 175 h 983"/>
                <a:gd name="T2" fmla="*/ 809 w 984"/>
                <a:gd name="T3" fmla="*/ 809 h 983"/>
                <a:gd name="T4" fmla="*/ 175 w 984"/>
                <a:gd name="T5" fmla="*/ 809 h 983"/>
                <a:gd name="T6" fmla="*/ 175 w 984"/>
                <a:gd name="T7" fmla="*/ 175 h 983"/>
                <a:gd name="T8" fmla="*/ 809 w 984"/>
                <a:gd name="T9" fmla="*/ 175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983">
                  <a:moveTo>
                    <a:pt x="809" y="175"/>
                  </a:moveTo>
                  <a:cubicBezTo>
                    <a:pt x="984" y="350"/>
                    <a:pt x="984" y="634"/>
                    <a:pt x="809" y="809"/>
                  </a:cubicBezTo>
                  <a:cubicBezTo>
                    <a:pt x="634" y="983"/>
                    <a:pt x="350" y="983"/>
                    <a:pt x="175" y="809"/>
                  </a:cubicBezTo>
                  <a:cubicBezTo>
                    <a:pt x="0" y="634"/>
                    <a:pt x="0" y="350"/>
                    <a:pt x="175" y="175"/>
                  </a:cubicBezTo>
                  <a:cubicBezTo>
                    <a:pt x="350" y="0"/>
                    <a:pt x="634" y="0"/>
                    <a:pt x="809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3203799" y="1205376"/>
            <a:ext cx="17558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板材尺寸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6934255" y="3093466"/>
            <a:ext cx="293006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运行方式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5924042" y="1081944"/>
            <a:ext cx="166475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任务目标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1745203" y="3515589"/>
            <a:ext cx="22275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间距要求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auto">
          <a:xfrm>
            <a:off x="7273342" y="3694084"/>
            <a:ext cx="472169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切割机的轨道只能沿板材长边移动，速度范围为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[-80mm/s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80mm/s]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；刀具可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横向移动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，速度为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[-50mm/s,50mm/s]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，且一旦停机无法重新启动；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7169663" y="1526777"/>
            <a:ext cx="4349237" cy="111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在实际工作状况下，确保材料利用最大化，并减少时间与能源消耗，得到最高的经济价值。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1"/>
          <p:cNvSpPr>
            <a:spLocks noChangeArrowheads="1"/>
          </p:cNvSpPr>
          <p:nvPr/>
        </p:nvSpPr>
        <p:spPr bwMode="auto">
          <a:xfrm>
            <a:off x="1031326" y="1743696"/>
            <a:ext cx="31219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A板：8000x2500 mm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B板：6000x2000 mm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C板：6000x2500 mm 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2"/>
          <p:cNvSpPr>
            <a:spLocks noChangeArrowheads="1"/>
          </p:cNvSpPr>
          <p:nvPr/>
        </p:nvSpPr>
        <p:spPr bwMode="auto">
          <a:xfrm>
            <a:off x="491693" y="4038400"/>
            <a:ext cx="383450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多把切割刀排列在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平行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于板材短边的一条直线上，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刀具间至少保持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100mm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间隔，且工件与边缘需保持至少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10mm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间隔。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emon1"/>
          <p:cNvSpPr txBox="1"/>
          <p:nvPr/>
        </p:nvSpPr>
        <p:spPr>
          <a:xfrm>
            <a:off x="450668" y="969036"/>
            <a:ext cx="3614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局部规则量化的优先级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7" name="lemon27"/>
          <p:cNvSpPr txBox="1"/>
          <p:nvPr/>
        </p:nvSpPr>
        <p:spPr>
          <a:xfrm>
            <a:off x="541208" y="1926161"/>
            <a:ext cx="42080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优先选择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近似矩形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优先选择可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组合成矩形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优先选择形状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  <a:p>
            <a:endParaRPr 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7813" y="110839"/>
            <a:ext cx="612450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1"/>
                </a:solidFill>
                <a:ea typeface="阿里巴巴普惠体 3.0 65 Medium" panose="00020600040101010101" pitchFamily="18" charset="-122"/>
              </a:rPr>
              <a:t>量化局部规则尺寸</a:t>
            </a:r>
            <a:endParaRPr lang="zh-CN" altLang="en-US" sz="2600" b="1" dirty="0">
              <a:solidFill>
                <a:schemeClr val="accent1"/>
              </a:solidFill>
              <a:ea typeface="阿里巴巴普惠体 3.0 65 Medium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4" name="椭圆 3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5" name="圆角矩形 4"/>
          <p:cNvSpPr/>
          <p:nvPr/>
        </p:nvSpPr>
        <p:spPr>
          <a:xfrm>
            <a:off x="1203900" y="3784230"/>
            <a:ext cx="2759075" cy="4476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文本框 9"/>
          <p:cNvSpPr txBox="1">
            <a:spLocks noChangeArrowheads="1"/>
          </p:cNvSpPr>
          <p:nvPr/>
        </p:nvSpPr>
        <p:spPr bwMode="auto">
          <a:xfrm>
            <a:off x="1203900" y="3820742"/>
            <a:ext cx="275907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减少了排版时的空隙度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10"/>
          <p:cNvSpPr/>
          <p:nvPr/>
        </p:nvSpPr>
        <p:spPr>
          <a:xfrm>
            <a:off x="1120173" y="4999408"/>
            <a:ext cx="2927444" cy="4476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文本框 11"/>
          <p:cNvSpPr txBox="1">
            <a:spLocks noChangeArrowheads="1"/>
          </p:cNvSpPr>
          <p:nvPr/>
        </p:nvSpPr>
        <p:spPr bwMode="auto">
          <a:xfrm>
            <a:off x="1102491" y="5033257"/>
            <a:ext cx="317537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降低了模型算法的复杂度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12"/>
          <p:cNvSpPr/>
          <p:nvPr/>
        </p:nvSpPr>
        <p:spPr>
          <a:xfrm>
            <a:off x="1306641" y="4391348"/>
            <a:ext cx="2515973" cy="4476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文本框 13"/>
          <p:cNvSpPr txBox="1">
            <a:spLocks noChangeArrowheads="1"/>
          </p:cNvSpPr>
          <p:nvPr/>
        </p:nvSpPr>
        <p:spPr bwMode="auto">
          <a:xfrm>
            <a:off x="1306641" y="4426139"/>
            <a:ext cx="257946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无需考虑工件的旋转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54025" y="1444395"/>
            <a:ext cx="7068382" cy="4679670"/>
            <a:chOff x="4934174" y="1926161"/>
            <a:chExt cx="6320017" cy="4184210"/>
          </a:xfrm>
        </p:grpSpPr>
        <p:grpSp>
          <p:nvGrpSpPr>
            <p:cNvPr id="28" name="组合 27"/>
            <p:cNvGrpSpPr/>
            <p:nvPr/>
          </p:nvGrpSpPr>
          <p:grpSpPr>
            <a:xfrm>
              <a:off x="4934174" y="1926161"/>
              <a:ext cx="6320017" cy="4184210"/>
              <a:chOff x="4934174" y="1926161"/>
              <a:chExt cx="6320017" cy="418421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703252" y="1926161"/>
                <a:ext cx="1536081" cy="1785104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86474" y="3711265"/>
                <a:ext cx="3278954" cy="1659229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2632" y="3791559"/>
                <a:ext cx="1712323" cy="1558946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4934174" y="5430799"/>
                <a:ext cx="6320017" cy="679572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9758" y="2166486"/>
                <a:ext cx="2508848" cy="1544779"/>
              </a:xfrm>
              <a:prstGeom prst="rect">
                <a:avLst/>
              </a:prstGeom>
            </p:spPr>
          </p:pic>
        </p:grpSp>
        <p:sp>
          <p:nvSpPr>
            <p:cNvPr id="29" name="文本框 28"/>
            <p:cNvSpPr txBox="1"/>
            <p:nvPr/>
          </p:nvSpPr>
          <p:spPr>
            <a:xfrm>
              <a:off x="6065593" y="2387887"/>
              <a:ext cx="870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469054" y="2738820"/>
              <a:ext cx="870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958170" y="4340824"/>
              <a:ext cx="1085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514219" y="4370977"/>
              <a:ext cx="1218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660075" y="5570530"/>
              <a:ext cx="1137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072283" y="169832"/>
            <a:ext cx="60949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降维模拟</a:t>
            </a:r>
            <a:endParaRPr lang="zh-CN" altLang="en-US" sz="2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lemon3"/>
          <p:cNvSpPr/>
          <p:nvPr/>
        </p:nvSpPr>
        <p:spPr>
          <a:xfrm>
            <a:off x="1072283" y="843251"/>
            <a:ext cx="10804280" cy="401943"/>
          </a:xfrm>
          <a:prstGeom prst="roundRect">
            <a:avLst>
              <a:gd name="adj" fmla="val 10869"/>
            </a:avLst>
          </a:prstGeom>
          <a:solidFill>
            <a:schemeClr val="accent1"/>
          </a:solidFill>
          <a:ln w="9525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FFFF"/>
              </a:solidFill>
              <a:ea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94" name="lemon5"/>
          <p:cNvSpPr/>
          <p:nvPr/>
        </p:nvSpPr>
        <p:spPr>
          <a:xfrm>
            <a:off x="92098" y="839068"/>
            <a:ext cx="2428329" cy="410307"/>
          </a:xfrm>
          <a:prstGeom prst="roundRect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为实现合理量化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20427" y="853448"/>
            <a:ext cx="909000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通过一维数组模拟一个二维平面，并定义以下排版约束：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998159" y="2064343"/>
            <a:ext cx="7025750" cy="54476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排版从板材的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左下角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开始，延伸到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右上角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结束。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工件优先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正向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放置，并保持边与板材方向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平行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若剩余空间不足以正向放置，工件应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旋转90度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尝试摆放。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排放的工件之间不能相互重叠，并且必须保持在板材的边界内。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排版时应按照优先级顺序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升序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进行，以最大化工件使用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排版结果中必须包含至少五种不同的工件。 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1500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  <a:sym typeface="阿里巴巴普惠体 3.0 65 Medium" panose="00020600040101010101" pitchFamily="18" charset="-122"/>
            </a:endParaRPr>
          </a:p>
          <a:p>
            <a:pPr algn="just" defTabSz="914400">
              <a:lnSpc>
                <a:spcPct val="1500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  <a:sym typeface="阿里巴巴普惠体 3.0 65 Medium" panose="00020600040101010101" pitchFamily="18" charset="-122"/>
            </a:endParaRPr>
          </a:p>
          <a:p>
            <a:pPr algn="just" defTabSz="914400">
              <a:lnSpc>
                <a:spcPct val="1500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  <a:sym typeface="阿里巴巴普惠体 3.0 65 Medium" panose="00020600040101010101" pitchFamily="18" charset="-122"/>
            </a:endParaRPr>
          </a:p>
          <a:p>
            <a:pPr algn="just" defTabSz="914400">
              <a:lnSpc>
                <a:spcPct val="1500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  <a:sym typeface="阿里巴巴普惠体 3.0 65 Medium" panose="00020600040101010101" pitchFamily="18" charset="-122"/>
            </a:endParaRPr>
          </a:p>
          <a:p>
            <a:pPr algn="just" defTabSz="914400">
              <a:lnSpc>
                <a:spcPct val="1500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  <a:sym typeface="阿里巴巴普惠体 3.0 65 Medium" panose="00020600040101010101" pitchFamily="18" charset="-122"/>
            </a:endParaRPr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17936" y="113414"/>
            <a:ext cx="809877" cy="672880"/>
            <a:chOff x="178632" y="159728"/>
            <a:chExt cx="725344" cy="619478"/>
          </a:xfrm>
        </p:grpSpPr>
        <p:sp>
          <p:nvSpPr>
            <p:cNvPr id="4" name="椭圆 3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0876" y="233483"/>
              <a:ext cx="673100" cy="31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148" y="2590058"/>
            <a:ext cx="3539575" cy="2058643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613" y="4788166"/>
          <a:ext cx="46100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191"/>
                <a:gridCol w="434191"/>
                <a:gridCol w="434191"/>
                <a:gridCol w="434191"/>
                <a:gridCol w="434191"/>
                <a:gridCol w="434191"/>
                <a:gridCol w="434191"/>
                <a:gridCol w="702370"/>
                <a:gridCol w="434191"/>
                <a:gridCol w="434191"/>
              </a:tblGrid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sz="1800" b="1" kern="1200">
                        <a:solidFill>
                          <a:srgbClr val="000000"/>
                        </a:solidFill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······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" name="图片 9" descr="图片包含 形状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8" y="3443580"/>
            <a:ext cx="1642856" cy="1196423"/>
          </a:xfrm>
          <a:prstGeom prst="rect">
            <a:avLst/>
          </a:prstGeom>
        </p:spPr>
      </p:pic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00925" y="4791479"/>
          <a:ext cx="46100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191"/>
                <a:gridCol w="434191"/>
                <a:gridCol w="434191"/>
                <a:gridCol w="434191"/>
                <a:gridCol w="434191"/>
                <a:gridCol w="434191"/>
                <a:gridCol w="434191"/>
                <a:gridCol w="702370"/>
                <a:gridCol w="434191"/>
                <a:gridCol w="434191"/>
              </a:tblGrid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50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50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50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50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50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50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sz="1800" b="1" kern="1200">
                        <a:solidFill>
                          <a:srgbClr val="000000"/>
                        </a:solidFill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······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cs typeface="Times New Roman" panose="02020603050405020304"/>
                        </a:rPr>
                        <a:t>0</a:t>
                      </a:r>
                      <a:endParaRPr lang="en-US" altLang="zh-CN">
                        <a:effectLst/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7" name="矩形 46"/>
          <p:cNvSpPr/>
          <p:nvPr/>
        </p:nvSpPr>
        <p:spPr>
          <a:xfrm>
            <a:off x="-192844" y="2145729"/>
            <a:ext cx="5039573" cy="369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 descr="图表&#10;&#10;已自动生成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10" y="2145729"/>
            <a:ext cx="4888673" cy="4002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ags/tag10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ags/tag11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ags/tag12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4969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4.xml><?xml version="1.0" encoding="utf-8"?>
<p:tagLst xmlns:p="http://schemas.openxmlformats.org/presentationml/2006/main">
  <p:tag name="KSO_WM_DIAGRAM_VIRTUALLY_FRAME" val="{&quot;height&quot;:329.35,&quot;left&quot;:50.1,&quot;top&quot;:88.85,&quot;width&quot;:798.95}"/>
</p:tagLst>
</file>

<file path=ppt/tags/tag25.xml><?xml version="1.0" encoding="utf-8"?>
<p:tagLst xmlns:p="http://schemas.openxmlformats.org/presentationml/2006/main">
  <p:tag name="KSO_WM_DIAGRAM_VIRTUALLY_FRAME" val="{&quot;height&quot;:329.35,&quot;left&quot;:50.1,&quot;top&quot;:88.85,&quot;width&quot;:798.95}"/>
</p:tagLst>
</file>

<file path=ppt/tags/tag26.xml><?xml version="1.0" encoding="utf-8"?>
<p:tagLst xmlns:p="http://schemas.openxmlformats.org/presentationml/2006/main">
  <p:tag name="KSO_WM_DIAGRAM_VIRTUALLY_FRAME" val="{&quot;height&quot;:329.35,&quot;left&quot;:50.1,&quot;top&quot;:88.85,&quot;width&quot;:798.95}"/>
</p:tagLst>
</file>

<file path=ppt/tags/tag27.xml><?xml version="1.0" encoding="utf-8"?>
<p:tagLst xmlns:p="http://schemas.openxmlformats.org/presentationml/2006/main">
  <p:tag name="KSO_WM_DIAGRAM_VIRTUALLY_FRAME" val="{&quot;height&quot;:329.35,&quot;left&quot;:50.1,&quot;top&quot;:88.85,&quot;width&quot;:798.95}"/>
</p:tagLst>
</file>

<file path=ppt/tags/tag28.xml><?xml version="1.0" encoding="utf-8"?>
<p:tagLst xmlns:p="http://schemas.openxmlformats.org/presentationml/2006/main">
  <p:tag name="KSO_WM_DIAGRAM_VIRTUALLY_FRAME" val="{&quot;height&quot;:329.35,&quot;left&quot;:50.1,&quot;top&quot;:88.85,&quot;width&quot;:798.95}"/>
</p:tagLst>
</file>

<file path=ppt/tags/tag29.xml><?xml version="1.0" encoding="utf-8"?>
<p:tagLst xmlns:p="http://schemas.openxmlformats.org/presentationml/2006/main">
  <p:tag name="KSO_WM_DIAGRAM_VIRTUALLY_FRAME" val="{&quot;height&quot;:329.35,&quot;left&quot;:50.1,&quot;top&quot;:88.85,&quot;width&quot;:798.95}"/>
</p:tagLst>
</file>

<file path=ppt/tags/tag3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ags/tag30.xml><?xml version="1.0" encoding="utf-8"?>
<p:tagLst xmlns:p="http://schemas.openxmlformats.org/presentationml/2006/main">
  <p:tag name="KSO_WM_DIAGRAM_VIRTUALLY_FRAME" val="{&quot;height&quot;:329.35,&quot;left&quot;:50.1,&quot;top&quot;:88.85,&quot;width&quot;:798.95}"/>
</p:tagLst>
</file>

<file path=ppt/tags/tag31.xml><?xml version="1.0" encoding="utf-8"?>
<p:tagLst xmlns:p="http://schemas.openxmlformats.org/presentationml/2006/main">
  <p:tag name="KSO_WM_DIAGRAM_VIRTUALLY_FRAME" val="{&quot;height&quot;:329.35,&quot;left&quot;:50.1,&quot;top&quot;:88.85,&quot;width&quot;:798.95}"/>
</p:tagLst>
</file>

<file path=ppt/tags/tag32.xml><?xml version="1.0" encoding="utf-8"?>
<p:tagLst xmlns:p="http://schemas.openxmlformats.org/presentationml/2006/main">
  <p:tag name="KSO_WM_DIAGRAM_VIRTUALLY_FRAME" val="{&quot;height&quot;:329.35,&quot;left&quot;:50.1,&quot;top&quot;:88.85,&quot;width&quot;:798.95}"/>
</p:tagLst>
</file>

<file path=ppt/tags/tag33.xml><?xml version="1.0" encoding="utf-8"?>
<p:tagLst xmlns:p="http://schemas.openxmlformats.org/presentationml/2006/main">
  <p:tag name="KSO_WM_DIAGRAM_VIRTUALLY_FRAME" val="{&quot;height&quot;:311.75,&quot;left&quot;:50.1,&quot;top&quot;:88.85,&quot;width&quot;:798.95}"/>
</p:tagLst>
</file>

<file path=ppt/tags/tag34.xml><?xml version="1.0" encoding="utf-8"?>
<p:tagLst xmlns:p="http://schemas.openxmlformats.org/presentationml/2006/main">
  <p:tag name="KSO_WM_DIAGRAM_VIRTUALLY_FRAME" val="{&quot;height&quot;:329.35,&quot;left&quot;:50.1,&quot;top&quot;:88.85,&quot;width&quot;:798.95}"/>
</p:tagLst>
</file>

<file path=ppt/tags/tag35.xml><?xml version="1.0" encoding="utf-8"?>
<p:tagLst xmlns:p="http://schemas.openxmlformats.org/presentationml/2006/main">
  <p:tag name="KSO_WM_DIAGRAM_VIRTUALLY_FRAME" val="{&quot;height&quot;:329.35,&quot;left&quot;:50.1,&quot;top&quot;:88.85,&quot;width&quot;:798.95}"/>
</p:tagLst>
</file>

<file path=ppt/tags/tag36.xml><?xml version="1.0" encoding="utf-8"?>
<p:tagLst xmlns:p="http://schemas.openxmlformats.org/presentationml/2006/main">
  <p:tag name="KSO_WM_DIAGRAM_VIRTUALLY_FRAME" val="{&quot;height&quot;:311.75,&quot;left&quot;:50.1,&quot;top&quot;:88.85,&quot;width&quot;:798.95}"/>
</p:tagLst>
</file>

<file path=ppt/tags/tag37.xml><?xml version="1.0" encoding="utf-8"?>
<p:tagLst xmlns:p="http://schemas.openxmlformats.org/presentationml/2006/main">
  <p:tag name="KSO_WM_DIAGRAM_VIRTUALLY_FRAME" val="{&quot;height&quot;:311.75,&quot;left&quot;:50.1,&quot;top&quot;:88.85,&quot;width&quot;:798.95}"/>
</p:tagLst>
</file>

<file path=ppt/tags/tag38.xml><?xml version="1.0" encoding="utf-8"?>
<p:tagLst xmlns:p="http://schemas.openxmlformats.org/presentationml/2006/main">
  <p:tag name="KSO_WM_DIAGRAM_VIRTUALLY_FRAME" val="{&quot;height&quot;:311.75,&quot;left&quot;:50.1,&quot;top&quot;:88.85,&quot;width&quot;:798.95}"/>
</p:tagLst>
</file>

<file path=ppt/tags/tag39.xml><?xml version="1.0" encoding="utf-8"?>
<p:tagLst xmlns:p="http://schemas.openxmlformats.org/presentationml/2006/main">
  <p:tag name="KSO_WM_DIAGRAM_VIRTUALLY_FRAME" val="{&quot;height&quot;:311.75,&quot;left&quot;:50.1,&quot;top&quot;:88.85,&quot;width&quot;:798.95}"/>
</p:tagLst>
</file>

<file path=ppt/tags/tag4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ags/tag40.xml><?xml version="1.0" encoding="utf-8"?>
<p:tagLst xmlns:p="http://schemas.openxmlformats.org/presentationml/2006/main">
  <p:tag name="COMMONDATA" val="eyJoZGlkIjoiZDFkYmU1NzcxMWQ5OWM3NzUwNDRjYWU4Yjc2OGEyYWUifQ=="/>
</p:tagLst>
</file>

<file path=ppt/tags/tag5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ags/tag6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ags/tag7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ags/tag8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ags/tag9.xml><?xml version="1.0" encoding="utf-8"?>
<p:tagLst xmlns:p="http://schemas.openxmlformats.org/presentationml/2006/main">
  <p:tag name="KSO_WM_DIAGRAM_VIRTUALLY_FRAME" val="{&quot;height&quot;:305.1642519685039,&quot;left&quot;:201.80685039370078,&quot;top&quot;:122.95574803149607,&quot;width&quot;:855.498503937008}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0329D"/>
      </a:accent1>
      <a:accent2>
        <a:srgbClr val="4480FB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v451k1s">
      <a:majorFont>
        <a:latin typeface="Arial"/>
        <a:ea typeface="阿里巴巴普惠体 3 65 Medium"/>
        <a:cs typeface=""/>
      </a:majorFont>
      <a:minorFont>
        <a:latin typeface="Arial"/>
        <a:ea typeface="阿里巴巴普惠体 3 65 Medium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5592</Words>
  <Application>WPS 演示</Application>
  <PresentationFormat>宽屏</PresentationFormat>
  <Paragraphs>783</Paragraphs>
  <Slides>53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24</vt:i4>
      </vt:variant>
      <vt:variant>
        <vt:lpstr>幻灯片标题</vt:lpstr>
      </vt:variant>
      <vt:variant>
        <vt:i4>53</vt:i4>
      </vt:variant>
    </vt:vector>
  </HeadingPairs>
  <TitlesOfParts>
    <vt:vector size="102" baseType="lpstr">
      <vt:lpstr>Arial</vt:lpstr>
      <vt:lpstr>宋体</vt:lpstr>
      <vt:lpstr>Wingdings</vt:lpstr>
      <vt:lpstr>阿里巴巴普惠体 3.0 65 Medium</vt:lpstr>
      <vt:lpstr>微软雅黑</vt:lpstr>
      <vt:lpstr>Impact</vt:lpstr>
      <vt:lpstr>Arial</vt:lpstr>
      <vt:lpstr>Impact</vt:lpstr>
      <vt:lpstr>HONOR Sans Design Heavy</vt:lpstr>
      <vt:lpstr>HONOR Sans Design Heavy</vt:lpstr>
      <vt:lpstr>等线</vt:lpstr>
      <vt:lpstr>仿宋</vt:lpstr>
      <vt:lpstr>Times New Roman</vt:lpstr>
      <vt:lpstr>Times New Roman</vt:lpstr>
      <vt:lpstr>Arial Unicode MS</vt:lpstr>
      <vt:lpstr>阿里巴巴普惠体 3 65 Medium</vt:lpstr>
      <vt:lpstr>Segoe Print</vt:lpstr>
      <vt:lpstr>Cambria Math</vt:lpstr>
      <vt:lpstr>方正大黑体_GBK</vt:lpstr>
      <vt:lpstr>黑体</vt:lpstr>
      <vt:lpstr>a</vt:lpstr>
      <vt:lpstr>-apple-system</vt:lpstr>
      <vt:lpstr>Calibri</vt:lpstr>
      <vt:lpstr>BatangChe</vt:lpstr>
      <vt:lpstr>Office 主题​​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XING ~</dc:creator>
  <cp:lastModifiedBy>liu</cp:lastModifiedBy>
  <cp:revision>27</cp:revision>
  <dcterms:created xsi:type="dcterms:W3CDTF">2024-03-03T06:04:00Z</dcterms:created>
  <dcterms:modified xsi:type="dcterms:W3CDTF">2024-09-04T10:28:19Z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9F56920B95524CE4A7400256E20D70B5_13</vt:lpwstr>
  </property>
  <property fmtid="{D5CDD505-2E9C-101B-9397-08002B2CF9AE}" pid="3" name="KSOProductBuildVer">
    <vt:lpwstr>2052-12.1.0.17827</vt:lpwstr>
  </property>
</Properties>
</file>